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5.xml" ContentType="application/vnd.openxmlformats-officedocument.presentationml.notesSl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  <Override PartName="/ppt/charts/style5.xml" ContentType="application/vnd.ms-office.chartstyle+xml"/>
  <Override PartName="/ppt/charts/colors5.xml" ContentType="application/vnd.ms-office.chartcolorstyle+xml"/>
  <Override PartName="/ppt/charts/style6.xml" ContentType="application/vnd.ms-office.chartstyle+xml"/>
  <Override PartName="/ppt/charts/colors6.xml" ContentType="application/vnd.ms-office.chartcolorstyle+xml"/>
  <Override PartName="/ppt/charts/style7.xml" ContentType="application/vnd.ms-office.chartstyle+xml"/>
  <Override PartName="/ppt/charts/colors7.xml" ContentType="application/vnd.ms-office.chartcolorstyle+xml"/>
  <Override PartName="/ppt/charts/style8.xml" ContentType="application/vnd.ms-office.chartstyle+xml"/>
  <Override PartName="/ppt/charts/colors8.xml" ContentType="application/vnd.ms-office.chartcolorstyle+xml"/>
  <Override PartName="/ppt/charts/style9.xml" ContentType="application/vnd.ms-office.chartstyle+xml"/>
  <Override PartName="/ppt/charts/colors9.xml" ContentType="application/vnd.ms-office.chartcolorstyle+xml"/>
  <Override PartName="/ppt/charts/style11.xml" ContentType="application/vnd.ms-office.chartstyle+xml"/>
  <Override PartName="/ppt/charts/colors11.xml" ContentType="application/vnd.ms-office.chartcolorstyle+xml"/>
  <Override PartName="/ppt/charts/style12.xml" ContentType="application/vnd.ms-office.chartstyle+xml"/>
  <Override PartName="/ppt/charts/colors12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0" r:id="rId1"/>
  </p:sldMasterIdLst>
  <p:notesMasterIdLst>
    <p:notesMasterId r:id="rId39"/>
  </p:notesMasterIdLst>
  <p:handoutMasterIdLst>
    <p:handoutMasterId r:id="rId40"/>
  </p:handoutMasterIdLst>
  <p:sldIdLst>
    <p:sldId id="256" r:id="rId2"/>
    <p:sldId id="257" r:id="rId3"/>
    <p:sldId id="258" r:id="rId4"/>
    <p:sldId id="259" r:id="rId5"/>
    <p:sldId id="260" r:id="rId6"/>
    <p:sldId id="261" r:id="rId7"/>
    <p:sldId id="325" r:id="rId8"/>
    <p:sldId id="263" r:id="rId9"/>
    <p:sldId id="264" r:id="rId10"/>
    <p:sldId id="265" r:id="rId11"/>
    <p:sldId id="266" r:id="rId12"/>
    <p:sldId id="269" r:id="rId13"/>
    <p:sldId id="270" r:id="rId14"/>
    <p:sldId id="326" r:id="rId15"/>
    <p:sldId id="327" r:id="rId16"/>
    <p:sldId id="328" r:id="rId17"/>
    <p:sldId id="330" r:id="rId18"/>
    <p:sldId id="331" r:id="rId19"/>
    <p:sldId id="283" r:id="rId20"/>
    <p:sldId id="329" r:id="rId21"/>
    <p:sldId id="333" r:id="rId22"/>
    <p:sldId id="347" r:id="rId23"/>
    <p:sldId id="334" r:id="rId24"/>
    <p:sldId id="335" r:id="rId25"/>
    <p:sldId id="336" r:id="rId26"/>
    <p:sldId id="337" r:id="rId27"/>
    <p:sldId id="348" r:id="rId28"/>
    <p:sldId id="338" r:id="rId29"/>
    <p:sldId id="349" r:id="rId30"/>
    <p:sldId id="350" r:id="rId31"/>
    <p:sldId id="340" r:id="rId32"/>
    <p:sldId id="351" r:id="rId33"/>
    <p:sldId id="352" r:id="rId34"/>
    <p:sldId id="342" r:id="rId35"/>
    <p:sldId id="343" r:id="rId36"/>
    <p:sldId id="357" r:id="rId37"/>
    <p:sldId id="324" r:id="rId38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49" autoAdjust="0"/>
  </p:normalViewPr>
  <p:slideViewPr>
    <p:cSldViewPr snapToGrid="0">
      <p:cViewPr>
        <p:scale>
          <a:sx n="91" d="100"/>
          <a:sy n="91" d="100"/>
        </p:scale>
        <p:origin x="-1210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3" Type="http://schemas.microsoft.com/office/2011/relationships/chartStyle" Target="style11.xml"/><Relationship Id="rId2" Type="http://schemas.microsoft.com/office/2011/relationships/chartColorStyle" Target="colors11.xml"/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3" Type="http://schemas.microsoft.com/office/2011/relationships/chartStyle" Target="style12.xml"/><Relationship Id="rId2" Type="http://schemas.microsoft.com/office/2011/relationships/chartColorStyle" Target="colors12.xml"/><Relationship Id="rId1" Type="http://schemas.openxmlformats.org/officeDocument/2006/relationships/package" Target="../embeddings/Microsoft_Excel_Worksheet14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млн. рублей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2561578996102814E-2"/>
                  <c:y val="-4.113732607380521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8,7</a:t>
                    </a:r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8374385997401871E-2"/>
                  <c:y val="-5.323653962492442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11,3</a:t>
                    </a:r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9950740775035421E-2"/>
                  <c:y val="-5.0816696914700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11,6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3.3103455373629589E-2"/>
                  <c:y val="-5.338157554249380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12,0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9991422305705305E-2"/>
                  <c:y val="-4.352352962921888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12,5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 (отчёт)</c:v>
                </c:pt>
                <c:pt idx="1">
                  <c:v>2023 год (план)</c:v>
                </c:pt>
                <c:pt idx="2">
                  <c:v>2024 год (прогноз)</c:v>
                </c:pt>
                <c:pt idx="3">
                  <c:v>2025 год (прогноз)</c:v>
                </c:pt>
                <c:pt idx="4">
                  <c:v>2026 год (прогноз)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 formatCode="General">
                  <c:v>11.3</c:v>
                </c:pt>
                <c:pt idx="1">
                  <c:v>11.6</c:v>
                </c:pt>
                <c:pt idx="2" formatCode="General">
                  <c:v>35.299999999999997</c:v>
                </c:pt>
                <c:pt idx="3" formatCode="General">
                  <c:v>28.7</c:v>
                </c:pt>
                <c:pt idx="4" formatCode="General">
                  <c:v>28.7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60286080"/>
        <c:axId val="61640704"/>
        <c:axId val="0"/>
      </c:bar3DChart>
      <c:catAx>
        <c:axId val="60286080"/>
        <c:scaling>
          <c:orientation val="minMax"/>
        </c:scaling>
        <c:delete val="0"/>
        <c:axPos val="b"/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1640704"/>
        <c:crosses val="autoZero"/>
        <c:auto val="1"/>
        <c:lblAlgn val="ctr"/>
        <c:lblOffset val="100"/>
        <c:noMultiLvlLbl val="0"/>
      </c:catAx>
      <c:valAx>
        <c:axId val="61640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0286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8556945365563946E-2"/>
          <c:y val="5.3961208654538503E-2"/>
          <c:w val="0.92432687276085235"/>
          <c:h val="0.8254373269592225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млн. рублей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2561578996102807E-2"/>
                  <c:y val="-4.11373260738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8374385997401868E-2"/>
                  <c:y val="-5.32365396249243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99507407750354E-2"/>
                  <c:y val="-5.08166969147009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3.3103450330302167E-2"/>
                  <c:y val="-5.8076225045372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3.3103450330301987E-2"/>
                  <c:y val="-5.56563823351483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 (отчёт)</c:v>
                </c:pt>
                <c:pt idx="1">
                  <c:v>2023 год (ожидаемое исполнение)</c:v>
                </c:pt>
                <c:pt idx="2">
                  <c:v>2024 год (прогноз)</c:v>
                </c:pt>
                <c:pt idx="3">
                  <c:v>2025 год (прогноз)</c:v>
                </c:pt>
                <c:pt idx="4">
                  <c:v>2026 год (прогноз)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>
                  <c:v>4.4000000000000004</c:v>
                </c:pt>
                <c:pt idx="1">
                  <c:v>3.7</c:v>
                </c:pt>
                <c:pt idx="2">
                  <c:v>4.5999999999999996</c:v>
                </c:pt>
                <c:pt idx="3">
                  <c:v>4.5999999999999996</c:v>
                </c:pt>
                <c:pt idx="4">
                  <c:v>4.5999999999999996</c:v>
                </c:pt>
              </c:numCache>
            </c:numRef>
          </c:val>
          <c:shape val="cylinder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09079168"/>
        <c:axId val="109114880"/>
        <c:axId val="0"/>
      </c:bar3DChart>
      <c:catAx>
        <c:axId val="109079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9114880"/>
        <c:crosses val="autoZero"/>
        <c:auto val="1"/>
        <c:lblAlgn val="ctr"/>
        <c:lblOffset val="100"/>
        <c:noMultiLvlLbl val="0"/>
      </c:catAx>
      <c:valAx>
        <c:axId val="109114880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9079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9473196973917104E-2"/>
          <c:y val="1.5863227214305695E-2"/>
          <c:w val="0.94974062878680965"/>
          <c:h val="0.868638366404108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млн. рублей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1092989960819142E-2"/>
                  <c:y val="-4.11372779327004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8374453971702667E-2"/>
                  <c:y val="-3.98802976756072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99507407750354E-2"/>
                  <c:y val="-5.08166969147009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3.3103450330302167E-2"/>
                  <c:y val="-5.8076225045372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3.3103450330301987E-2"/>
                  <c:y val="-5.56563823351483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 (отчёт)</c:v>
                </c:pt>
                <c:pt idx="1">
                  <c:v>2023 год (ожидаемое исполнение)</c:v>
                </c:pt>
                <c:pt idx="2">
                  <c:v>2024 год (прогноз)</c:v>
                </c:pt>
                <c:pt idx="3">
                  <c:v>2025 год (прогноз)</c:v>
                </c:pt>
                <c:pt idx="4">
                  <c:v>2026 год (прогноз)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>
                  <c:v>0.3</c:v>
                </c:pt>
                <c:pt idx="1">
                  <c:v>0.1</c:v>
                </c:pt>
                <c:pt idx="2">
                  <c:v>0.8</c:v>
                </c:pt>
                <c:pt idx="3">
                  <c:v>0.7</c:v>
                </c:pt>
                <c:pt idx="4">
                  <c:v>0.4</c:v>
                </c:pt>
              </c:numCache>
            </c:numRef>
          </c:val>
          <c:shape val="cylinder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12417408"/>
        <c:axId val="112440832"/>
        <c:axId val="0"/>
      </c:bar3DChart>
      <c:catAx>
        <c:axId val="112417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2440832"/>
        <c:crosses val="autoZero"/>
        <c:auto val="1"/>
        <c:lblAlgn val="ctr"/>
        <c:lblOffset val="100"/>
        <c:noMultiLvlLbl val="0"/>
      </c:catAx>
      <c:valAx>
        <c:axId val="112440832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2417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8556945365563946E-2"/>
          <c:y val="5.3961208654538503E-2"/>
          <c:w val="0.92432687276085235"/>
          <c:h val="0.8254373269592225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млн. рублей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2561578996102807E-2"/>
                  <c:y val="-4.11373260738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8374385997401868E-2"/>
                  <c:y val="-5.32365396249243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99507407750354E-2"/>
                  <c:y val="-5.08166969147009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3.3103450330302167E-2"/>
                  <c:y val="-5.8076225045372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3.3103450330301987E-2"/>
                  <c:y val="-5.56563823351483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 (отчёт)</c:v>
                </c:pt>
                <c:pt idx="1">
                  <c:v>2023 год (ожидаемое исполнение)</c:v>
                </c:pt>
                <c:pt idx="2">
                  <c:v>2024 год (прогноз)</c:v>
                </c:pt>
                <c:pt idx="3">
                  <c:v>2025 год (прогноз)</c:v>
                </c:pt>
                <c:pt idx="4">
                  <c:v>2026 год (прогноз)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>
                  <c:v>18.2</c:v>
                </c:pt>
                <c:pt idx="1">
                  <c:v>7.4</c:v>
                </c:pt>
                <c:pt idx="2">
                  <c:v>18.100000000000001</c:v>
                </c:pt>
                <c:pt idx="3">
                  <c:v>11</c:v>
                </c:pt>
                <c:pt idx="4">
                  <c:v>10.4</c:v>
                </c:pt>
              </c:numCache>
            </c:numRef>
          </c:val>
          <c:shape val="cylinder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31486464"/>
        <c:axId val="131489152"/>
        <c:axId val="0"/>
      </c:bar3DChart>
      <c:catAx>
        <c:axId val="13148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31489152"/>
        <c:crosses val="autoZero"/>
        <c:auto val="1"/>
        <c:lblAlgn val="ctr"/>
        <c:lblOffset val="100"/>
        <c:noMultiLvlLbl val="0"/>
      </c:catAx>
      <c:valAx>
        <c:axId val="131489152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31486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6501199656193603"/>
          <c:y val="2.5082194909301931E-2"/>
          <c:w val="0.64829190667578507"/>
          <c:h val="0.91366033429520643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млн. рублей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1910519282319756E-2"/>
                  <c:y val="-2.97363155709979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8374331071562672E-2"/>
                  <c:y val="-2.58741602761233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9950789295419739E-2"/>
                  <c:y val="-3.48552737603972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5495539598478802E-2"/>
                  <c:y val="-3.29939486736062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2.4614937079452448E-2"/>
                  <c:y val="-3.28544435523139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 (отчёт)</c:v>
                </c:pt>
                <c:pt idx="1">
                  <c:v>2023 год (ожидаемое исполнение)</c:v>
                </c:pt>
                <c:pt idx="2">
                  <c:v>2024 год (прогноз)</c:v>
                </c:pt>
                <c:pt idx="3">
                  <c:v>2025 год (прогноз)</c:v>
                </c:pt>
                <c:pt idx="4">
                  <c:v>2026 год (прогноз)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>
                  <c:v>6.8</c:v>
                </c:pt>
                <c:pt idx="1">
                  <c:v>8</c:v>
                </c:pt>
                <c:pt idx="2">
                  <c:v>10.8</c:v>
                </c:pt>
                <c:pt idx="3">
                  <c:v>10.8</c:v>
                </c:pt>
                <c:pt idx="4">
                  <c:v>10.8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31431424"/>
        <c:axId val="131438464"/>
        <c:axId val="0"/>
      </c:bar3DChart>
      <c:catAx>
        <c:axId val="1314314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31438464"/>
        <c:crosses val="autoZero"/>
        <c:auto val="1"/>
        <c:lblAlgn val="ctr"/>
        <c:lblOffset val="100"/>
        <c:noMultiLvlLbl val="0"/>
      </c:catAx>
      <c:valAx>
        <c:axId val="131438464"/>
        <c:scaling>
          <c:orientation val="minMax"/>
        </c:scaling>
        <c:delete val="0"/>
        <c:axPos val="b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31431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6501199656193603"/>
          <c:y val="2.5082194909301931E-2"/>
          <c:w val="0.64829190667578507"/>
          <c:h val="0.91366033429520643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млн. рублей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1910519282319756E-2"/>
                  <c:y val="-2.97363155709979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8374331071562672E-2"/>
                  <c:y val="-2.58741602761233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9950789295419739E-2"/>
                  <c:y val="-3.48552737603972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5495539598478802E-2"/>
                  <c:y val="-3.29939486736062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2.4614937079452448E-2"/>
                  <c:y val="-3.28544435523139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 (отчёт)</c:v>
                </c:pt>
                <c:pt idx="1">
                  <c:v>2023 год (ожидаемое исполнение)</c:v>
                </c:pt>
                <c:pt idx="2">
                  <c:v>2024 год (прогноз)</c:v>
                </c:pt>
                <c:pt idx="3">
                  <c:v>2025 год (прогноз)</c:v>
                </c:pt>
                <c:pt idx="4">
                  <c:v>2026 год (прогноз)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>
                  <c:v>0.3</c:v>
                </c:pt>
                <c:pt idx="1">
                  <c:v>0.5</c:v>
                </c:pt>
                <c:pt idx="2">
                  <c:v>0.6</c:v>
                </c:pt>
                <c:pt idx="3">
                  <c:v>0.6</c:v>
                </c:pt>
                <c:pt idx="4">
                  <c:v>0.6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31635072"/>
        <c:axId val="133112576"/>
        <c:axId val="0"/>
      </c:bar3DChart>
      <c:catAx>
        <c:axId val="131635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33112576"/>
        <c:crosses val="autoZero"/>
        <c:auto val="1"/>
        <c:lblAlgn val="ctr"/>
        <c:lblOffset val="100"/>
        <c:noMultiLvlLbl val="0"/>
      </c:catAx>
      <c:valAx>
        <c:axId val="133112576"/>
        <c:scaling>
          <c:orientation val="minMax"/>
        </c:scaling>
        <c:delete val="0"/>
        <c:axPos val="b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31635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8.3292217332137219E-3"/>
                  <c:y val="-2.11288259187548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2814224980632494E-2"/>
                  <c:y val="-7.70808658567939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1278546930500092E-2"/>
                  <c:y val="-7.45628874912640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4431256966083859E-2"/>
                  <c:y val="-1.2547726359426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7543290034008157E-2"/>
                  <c:y val="-1.012790647255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 (отчёт)</c:v>
                </c:pt>
                <c:pt idx="1">
                  <c:v>2023 год (ожидаемое исполнение)</c:v>
                </c:pt>
                <c:pt idx="2">
                  <c:v>2024 год (прогноз)</c:v>
                </c:pt>
                <c:pt idx="3">
                  <c:v>2025 год (прогноз)</c:v>
                </c:pt>
                <c:pt idx="4">
                  <c:v>2026 год (прогноз)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11.6</c:v>
                </c:pt>
                <c:pt idx="1">
                  <c:v>9.8000000000000007</c:v>
                </c:pt>
                <c:pt idx="2">
                  <c:v>10.7</c:v>
                </c:pt>
                <c:pt idx="3">
                  <c:v>9.5</c:v>
                </c:pt>
                <c:pt idx="4">
                  <c:v>9.5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Дотации на выравнивание бюджетной обеспеченности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5.4200551258016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5560165339622073E-3"/>
                  <c:y val="4.5528463056733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5.7053280494247783E-17"/>
                  <c:y val="4.5528463056733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4.3360441006412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2821312197699118E-16"/>
                  <c:y val="4.11924189560924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 (отчёт)</c:v>
                </c:pt>
                <c:pt idx="1">
                  <c:v>2023 год (ожидаемое исполнение)</c:v>
                </c:pt>
                <c:pt idx="2">
                  <c:v>2024 год (прогноз)</c:v>
                </c:pt>
                <c:pt idx="3">
                  <c:v>2025 год (прогноз)</c:v>
                </c:pt>
                <c:pt idx="4">
                  <c:v>2026 год (прогноз)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6.9</c:v>
                </c:pt>
                <c:pt idx="1">
                  <c:v>8.3000000000000007</c:v>
                </c:pt>
                <c:pt idx="2">
                  <c:v>16</c:v>
                </c:pt>
                <c:pt idx="3">
                  <c:v>16</c:v>
                </c:pt>
                <c:pt idx="4" formatCode="0.0">
                  <c:v>16.100000000000001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Целевые безвозмездные поступления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4004148805659295E-2"/>
                  <c:y val="-6.5040661509619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2448132271697153E-2"/>
                  <c:y val="-6.5040661509619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4004148805659295E-2"/>
                  <c:y val="-4.33604410064130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8672198407545727E-2"/>
                  <c:y val="-8.67208820128258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2448132271697035E-2"/>
                  <c:y val="-6.5040661509619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 (отчёт)</c:v>
                </c:pt>
                <c:pt idx="1">
                  <c:v>2023 год (ожидаемое исполнение)</c:v>
                </c:pt>
                <c:pt idx="2">
                  <c:v>2024 год (прогноз)</c:v>
                </c:pt>
                <c:pt idx="3">
                  <c:v>2025 год (прогноз)</c:v>
                </c:pt>
                <c:pt idx="4">
                  <c:v>2026 год (прогноз)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13.1</c:v>
                </c:pt>
                <c:pt idx="1">
                  <c:v>1.7</c:v>
                </c:pt>
                <c:pt idx="2">
                  <c:v>8.5</c:v>
                </c:pt>
                <c:pt idx="3">
                  <c:v>3.1</c:v>
                </c:pt>
                <c:pt idx="4" formatCode="0.0">
                  <c:v>3.1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61369728"/>
        <c:axId val="61379712"/>
        <c:axId val="0"/>
      </c:bar3DChart>
      <c:catAx>
        <c:axId val="61369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1379712"/>
        <c:crosses val="autoZero"/>
        <c:auto val="1"/>
        <c:lblAlgn val="ctr"/>
        <c:lblOffset val="100"/>
        <c:noMultiLvlLbl val="0"/>
      </c:catAx>
      <c:valAx>
        <c:axId val="613797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1369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доходы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 (отчёт)</c:v>
                </c:pt>
                <c:pt idx="1">
                  <c:v>2023 год (ожидаемое исполнение)</c:v>
                </c:pt>
                <c:pt idx="2">
                  <c:v>2024 год (прогноз)</c:v>
                </c:pt>
                <c:pt idx="3">
                  <c:v>2025 год (прогноз)</c:v>
                </c:pt>
                <c:pt idx="4">
                  <c:v>2026 год (прогноз)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>
                  <c:v>9</c:v>
                </c:pt>
                <c:pt idx="1">
                  <c:v>7.5</c:v>
                </c:pt>
                <c:pt idx="2" formatCode="General">
                  <c:v>7.9</c:v>
                </c:pt>
                <c:pt idx="3" formatCode="General">
                  <c:v>7.8</c:v>
                </c:pt>
                <c:pt idx="4" formatCode="General">
                  <c:v>7.9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Неналоговые доходы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 (отчёт)</c:v>
                </c:pt>
                <c:pt idx="1">
                  <c:v>2023 год (ожидаемое исполнение)</c:v>
                </c:pt>
                <c:pt idx="2">
                  <c:v>2024 год (прогноз)</c:v>
                </c:pt>
                <c:pt idx="3">
                  <c:v>2025 год (прогноз)</c:v>
                </c:pt>
                <c:pt idx="4">
                  <c:v>2026 год (прогноз)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2.6</c:v>
                </c:pt>
                <c:pt idx="1">
                  <c:v>2.2999999999999998</c:v>
                </c:pt>
                <c:pt idx="2">
                  <c:v>2.8</c:v>
                </c:pt>
                <c:pt idx="3" formatCode="0.0">
                  <c:v>1.7</c:v>
                </c:pt>
                <c:pt idx="4">
                  <c:v>1.7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61415424"/>
        <c:axId val="61416960"/>
        <c:axId val="0"/>
      </c:bar3DChart>
      <c:catAx>
        <c:axId val="61415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1416960"/>
        <c:crosses val="autoZero"/>
        <c:auto val="1"/>
        <c:lblAlgn val="ctr"/>
        <c:lblOffset val="100"/>
        <c:noMultiLvlLbl val="0"/>
      </c:catAx>
      <c:valAx>
        <c:axId val="61416960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1415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НДФЛ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278546930500092E-2"/>
                  <c:y val="-7.45628874912640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4431256966083859E-2"/>
                  <c:y val="-1.2547726359426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7543290034008157E-2"/>
                  <c:y val="-1.012790647255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2024 год</c:v>
                </c:pt>
                <c:pt idx="1">
                  <c:v>2025 год</c:v>
                </c:pt>
                <c:pt idx="2">
                  <c:v>2026 год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0.03</c:v>
                </c:pt>
                <c:pt idx="1">
                  <c:v>0.04</c:v>
                </c:pt>
                <c:pt idx="2">
                  <c:v>0.04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Налог на имущество физических лиц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0185067526416052E-16"/>
                  <c:y val="2.16802205032064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4.3360441006412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2821312197699118E-16"/>
                  <c:y val="4.11924189560924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2024 год</c:v>
                </c:pt>
                <c:pt idx="1">
                  <c:v>2025 год</c:v>
                </c:pt>
                <c:pt idx="2">
                  <c:v>2026 год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0.03</c:v>
                </c:pt>
                <c:pt idx="1">
                  <c:v>0.04</c:v>
                </c:pt>
                <c:pt idx="2">
                  <c:v>0.03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Единый сельскохозяйственный налог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8930446194225757E-3"/>
                  <c:y val="4.336044100641297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6.1668853893263344E-4"/>
                  <c:y val="-4.33604410064134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337051618547681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2024 год</c:v>
                </c:pt>
                <c:pt idx="1">
                  <c:v>2025 год</c:v>
                </c:pt>
                <c:pt idx="2">
                  <c:v>2026 год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Госпошлина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2024 год</c:v>
                </c:pt>
                <c:pt idx="1">
                  <c:v>2025 год</c:v>
                </c:pt>
                <c:pt idx="2">
                  <c:v>2026 год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Земельный налог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2024 год</c:v>
                </c:pt>
                <c:pt idx="1">
                  <c:v>2025 год</c:v>
                </c:pt>
                <c:pt idx="2">
                  <c:v>2026 год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0.17</c:v>
                </c:pt>
                <c:pt idx="1">
                  <c:v>0.2</c:v>
                </c:pt>
                <c:pt idx="2">
                  <c:v>0.2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65975040"/>
        <c:axId val="65976576"/>
        <c:axId val="0"/>
      </c:bar3DChart>
      <c:catAx>
        <c:axId val="659750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5976576"/>
        <c:crosses val="autoZero"/>
        <c:auto val="1"/>
        <c:lblAlgn val="ctr"/>
        <c:lblOffset val="100"/>
        <c:noMultiLvlLbl val="0"/>
      </c:catAx>
      <c:valAx>
        <c:axId val="6597657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65975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8951284876927115E-2"/>
          <c:y val="0.66848006631757628"/>
          <c:w val="0.46496829197812806"/>
          <c:h val="0.275724605889440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9888470811405353E-2"/>
          <c:y val="2.5239695808367688E-2"/>
          <c:w val="0.8111618023153051"/>
          <c:h val="0.68427308592047742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 от использования имущества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278546930500092E-2"/>
                  <c:y val="-7.45628874912640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4431256966083859E-2"/>
                  <c:y val="-1.2547726359426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7543290034008157E-2"/>
                  <c:y val="-1.012790647255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2024 год</c:v>
                </c:pt>
                <c:pt idx="1">
                  <c:v>2025 год</c:v>
                </c:pt>
                <c:pt idx="2">
                  <c:v>2026 год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0.02</c:v>
                </c:pt>
                <c:pt idx="1">
                  <c:v>0.02</c:v>
                </c:pt>
                <c:pt idx="2">
                  <c:v>0.02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Продажа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0185067526416052E-16"/>
                  <c:y val="2.16802205032064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2.3541391294423035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3061026403076394E-3"/>
                  <c:y val="-1.08944427862889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2024 год</c:v>
                </c:pt>
                <c:pt idx="1">
                  <c:v>2025 год</c:v>
                </c:pt>
                <c:pt idx="2">
                  <c:v>2026 год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0.05</c:v>
                </c:pt>
                <c:pt idx="1">
                  <c:v>0.02</c:v>
                </c:pt>
                <c:pt idx="2">
                  <c:v>0.02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Прочее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8930446194225757E-3"/>
                  <c:y val="4.336044100641297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6.1668853893263344E-4"/>
                  <c:y val="-4.33604410064134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337051618547681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2024 год</c:v>
                </c:pt>
                <c:pt idx="1">
                  <c:v>2025 год</c:v>
                </c:pt>
                <c:pt idx="2">
                  <c:v>2026 год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67610880"/>
        <c:axId val="67624960"/>
        <c:axId val="0"/>
      </c:bar3DChart>
      <c:catAx>
        <c:axId val="676108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7624960"/>
        <c:crosses val="autoZero"/>
        <c:auto val="1"/>
        <c:lblAlgn val="ctr"/>
        <c:lblOffset val="100"/>
        <c:noMultiLvlLbl val="0"/>
      </c:catAx>
      <c:valAx>
        <c:axId val="67624960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7610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105599300087492"/>
          <c:y val="0.77249241725101592"/>
          <c:w val="0.45163308660080975"/>
          <c:h val="0.2259720625294042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Дотации на выравнивание бюджетной обеспеченности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5.4913906340301941E-4"/>
                  <c:y val="-4.36511314464078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4781257768596429E-3"/>
                  <c:y val="-9.5126622685678269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1695853411970581E-3"/>
                  <c:y val="-6.9961693977450509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3.5391412283488602E-3"/>
                  <c:y val="-3.53869617649145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5391412283488602E-3"/>
                  <c:y val="-1.11885507554799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 (отчёт)</c:v>
                </c:pt>
                <c:pt idx="1">
                  <c:v>2023 год (план)</c:v>
                </c:pt>
                <c:pt idx="2">
                  <c:v>2024 год (прогноз)</c:v>
                </c:pt>
                <c:pt idx="3">
                  <c:v>2025 год (прогноз)</c:v>
                </c:pt>
                <c:pt idx="4">
                  <c:v>2026год (прогноз)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34.5</c:v>
                </c:pt>
                <c:pt idx="1">
                  <c:v>41.7</c:v>
                </c:pt>
                <c:pt idx="2">
                  <c:v>45.4</c:v>
                </c:pt>
                <c:pt idx="3">
                  <c:v>56</c:v>
                </c:pt>
                <c:pt idx="4" formatCode="0.0">
                  <c:v>56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Субсидии, субвенции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6.2240661358485818E-3"/>
                  <c:y val="-4.35801943675959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668049601886431E-3"/>
                  <c:y val="-6.27332056465915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6680496018863824E-3"/>
                  <c:y val="4.83436192097610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7.7800826698107318E-3"/>
                  <c:y val="-3.93683053131876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0892115737734891E-2"/>
                  <c:y val="-3.85259275023055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 (отчёт)</c:v>
                </c:pt>
                <c:pt idx="1">
                  <c:v>2023 год (план)</c:v>
                </c:pt>
                <c:pt idx="2">
                  <c:v>2024 год (прогноз)</c:v>
                </c:pt>
                <c:pt idx="3">
                  <c:v>2025 год (прогноз)</c:v>
                </c:pt>
                <c:pt idx="4">
                  <c:v>2026год (прогноз)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29</c:v>
                </c:pt>
                <c:pt idx="1">
                  <c:v>7</c:v>
                </c:pt>
                <c:pt idx="2">
                  <c:v>28</c:v>
                </c:pt>
                <c:pt idx="3">
                  <c:v>9</c:v>
                </c:pt>
                <c:pt idx="4">
                  <c:v>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Иные межбюджетные трансферты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4004148805659295E-2"/>
                  <c:y val="-6.5040661509619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1784231475470005E-2"/>
                  <c:y val="-6.50404341349226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3340248009432157E-2"/>
                  <c:y val="-6.58828119458041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8672198407545727E-2"/>
                  <c:y val="-8.67208820128258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1784231475469994E-2"/>
                  <c:y val="-6.50404341349227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 (отчёт)</c:v>
                </c:pt>
                <c:pt idx="1">
                  <c:v>2023 год (план)</c:v>
                </c:pt>
                <c:pt idx="2">
                  <c:v>2024 год (прогноз)</c:v>
                </c:pt>
                <c:pt idx="3">
                  <c:v>2025 год (прогноз)</c:v>
                </c:pt>
                <c:pt idx="4">
                  <c:v>2026год (прогноз)</c:v>
                </c:pt>
              </c:strCache>
            </c:strRef>
          </c:cat>
          <c:val>
            <c:numRef>
              <c:f>Лист1!$D$2:$D$6</c:f>
              <c:numCache>
                <c:formatCode>0.0</c:formatCode>
                <c:ptCount val="5"/>
                <c:pt idx="0" formatCode="General">
                  <c:v>0.1</c:v>
                </c:pt>
                <c:pt idx="1">
                  <c:v>0.06</c:v>
                </c:pt>
                <c:pt idx="2" formatCode="General">
                  <c:v>0.3</c:v>
                </c:pt>
                <c:pt idx="3">
                  <c:v>0.4</c:v>
                </c:pt>
                <c:pt idx="4">
                  <c:v>0.4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74800512"/>
        <c:axId val="74814592"/>
        <c:axId val="0"/>
      </c:bar3DChart>
      <c:catAx>
        <c:axId val="74800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4814592"/>
        <c:crosses val="autoZero"/>
        <c:auto val="1"/>
        <c:lblAlgn val="ctr"/>
        <c:lblOffset val="100"/>
        <c:noMultiLvlLbl val="0"/>
      </c:catAx>
      <c:valAx>
        <c:axId val="748145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4800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млн. рублей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2561578996102807E-2"/>
                  <c:y val="-4.11373260738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8374385997401868E-2"/>
                  <c:y val="-5.32365396249243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99507407750354E-2"/>
                  <c:y val="-5.08166969147008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3.3103450330302167E-2"/>
                  <c:y val="-5.8076225045372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3.3103450330301987E-2"/>
                  <c:y val="-5.56563823351483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 (отчёт)</c:v>
                </c:pt>
                <c:pt idx="1">
                  <c:v>2023 год (ожидаемое исполнение)</c:v>
                </c:pt>
                <c:pt idx="2">
                  <c:v>2024 год (прогноз)</c:v>
                </c:pt>
                <c:pt idx="3">
                  <c:v>2025 год (прогноз)</c:v>
                </c:pt>
                <c:pt idx="4">
                  <c:v>2026 год (прогноз)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30.4</c:v>
                </c:pt>
                <c:pt idx="1">
                  <c:v>20</c:v>
                </c:pt>
                <c:pt idx="2" formatCode="0.0">
                  <c:v>35.299999999999997</c:v>
                </c:pt>
                <c:pt idx="3">
                  <c:v>28</c:v>
                </c:pt>
                <c:pt idx="4">
                  <c:v>27.4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75158272"/>
        <c:axId val="75160960"/>
        <c:axId val="0"/>
      </c:bar3DChart>
      <c:catAx>
        <c:axId val="75158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5160960"/>
        <c:crosses val="autoZero"/>
        <c:auto val="1"/>
        <c:lblAlgn val="ctr"/>
        <c:lblOffset val="100"/>
        <c:noMultiLvlLbl val="0"/>
      </c:catAx>
      <c:valAx>
        <c:axId val="751609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5158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674650856838776"/>
          <c:y val="6.3460059936135918E-2"/>
          <c:w val="0.38051204110307002"/>
          <c:h val="0.5606014409439891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explosion val="15"/>
          </c:dPt>
          <c:dPt>
            <c:idx val="1"/>
            <c:bubble3D val="0"/>
            <c:explosion val="16"/>
          </c:dPt>
          <c:dPt>
            <c:idx val="2"/>
            <c:bubble3D val="0"/>
            <c:explosion val="16"/>
          </c:dPt>
          <c:dPt>
            <c:idx val="3"/>
            <c:bubble3D val="0"/>
            <c:explosion val="15"/>
          </c:dPt>
          <c:dPt>
            <c:idx val="4"/>
            <c:bubble3D val="0"/>
            <c:explosion val="4"/>
          </c:dPt>
          <c:dPt>
            <c:idx val="5"/>
            <c:bubble3D val="0"/>
            <c:explosion val="16"/>
          </c:dPt>
          <c:dPt>
            <c:idx val="6"/>
            <c:bubble3D val="0"/>
            <c:explosion val="15"/>
          </c:dPt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122550306211728E-2"/>
                  <c:y val="5.419438047800651E-4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0,2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7098753280839997E-2"/>
                  <c:y val="6.24237331444809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4105971128608924E-2"/>
                  <c:y val="2.2720076551482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0025291199223849E-2"/>
                      <c:h val="7.0142175474852422E-2"/>
                    </c:manualLayout>
                  </c15:layout>
                </c:ext>
              </c:extLst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2.586286089238844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1.7903980752405953E-2"/>
                  <c:y val="2.43874712151028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6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оборона</c:v>
                </c:pt>
                <c:pt idx="3">
                  <c:v>Жилищно-коммунальное хозяйство</c:v>
                </c:pt>
                <c:pt idx="4">
                  <c:v>Социальная сфера</c:v>
                </c:pt>
                <c:pt idx="5">
                  <c:v>Культура и кинематография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>
                  <c:v>4.5999999999999996</c:v>
                </c:pt>
                <c:pt idx="1">
                  <c:v>0.3</c:v>
                </c:pt>
                <c:pt idx="2">
                  <c:v>0.8</c:v>
                </c:pt>
                <c:pt idx="3">
                  <c:v>18.100000000000001</c:v>
                </c:pt>
                <c:pt idx="4">
                  <c:v>0.6</c:v>
                </c:pt>
                <c:pt idx="5" formatCode="0.00">
                  <c:v>10.8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>
        <c:manualLayout>
          <c:xMode val="edge"/>
          <c:yMode val="edge"/>
          <c:x val="6.6474270063540147E-2"/>
          <c:y val="0.65163453693240991"/>
          <c:w val="0.8434284776902905"/>
          <c:h val="0.34836540360475515"/>
        </c:manualLayout>
      </c:layout>
      <c:overlay val="0"/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explosion val="8"/>
          </c:dPt>
          <c:dPt>
            <c:idx val="1"/>
            <c:bubble3D val="0"/>
            <c:explosion val="16"/>
          </c:dPt>
          <c:dPt>
            <c:idx val="2"/>
            <c:bubble3D val="0"/>
            <c:explosion val="16"/>
          </c:dPt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5.5934174771420417E-2"/>
                  <c:y val="7.95632272016195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3284037871802181E-2"/>
                  <c:y val="3.19122426365517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3473648192789712E-2"/>
                      <c:h val="7.368748837245466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3.7013543246651875E-2"/>
                  <c:y val="6.6765194294207079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69130560348139E-2"/>
                      <c:h val="7.0142175474852422E-2"/>
                    </c:manualLayout>
                  </c15:layout>
                </c:ext>
              </c:extLst>
            </c:dLbl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Культура и средства массовой информации</c:v>
                </c:pt>
                <c:pt idx="1">
                  <c:v>Социальная политика</c:v>
                </c:pt>
                <c:pt idx="2">
                  <c:v>Физическая культура и спорт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10.8</c:v>
                </c:pt>
                <c:pt idx="1">
                  <c:v>0.6</c:v>
                </c:pt>
                <c:pt idx="2">
                  <c:v>0.01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3E8BD-CEC2-4C43-975E-1CD0BA6A597F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440C4-897C-4692-A92A-E3990F9E1D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1949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1A694-C682-472D-B577-370D33A93BFA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D6612A-3A87-4AF2-9E95-98D6FE2D67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3015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6612A-3A87-4AF2-9E95-98D6FE2D67B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938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6612A-3A87-4AF2-9E95-98D6FE2D67B6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116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6612A-3A87-4AF2-9E95-98D6FE2D67B6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013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6612A-3A87-4AF2-9E95-98D6FE2D67B6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0142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6612A-3A87-4AF2-9E95-98D6FE2D67B6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233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10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33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39442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2824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2078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057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5647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3848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8415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702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720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49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806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06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03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171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967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898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selivanovo.ru/e-mail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7.xml"/><Relationship Id="rId4" Type="http://schemas.openxmlformats.org/officeDocument/2006/relationships/hyperlink" Target="mailto:finupr@selivanovo.ru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4" Type="http://schemas.openxmlformats.org/officeDocument/2006/relationships/hyperlink" Target="consultantplus://offline/ref=20292D6756E6FEECD41BF2AFDF43B59AE0F572E9DCB1ADCD5266943A11F497C83FA53EC7DF8E33ZCI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8371" y="217714"/>
            <a:ext cx="7530443" cy="603208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54864" indent="0" algn="ctr"/>
            <a:endParaRPr lang="ru" sz="5200" b="1" dirty="0" smtClean="0">
              <a:latin typeface="Times New Roman"/>
            </a:endParaRPr>
          </a:p>
          <a:p>
            <a:pPr marL="54864" indent="0" algn="ctr"/>
            <a:endParaRPr lang="ru" sz="5200" b="1" dirty="0">
              <a:latin typeface="Times New Roman"/>
            </a:endParaRPr>
          </a:p>
          <a:p>
            <a:pPr marL="54864" indent="0" algn="ctr"/>
            <a:r>
              <a:rPr lang="ru" sz="5200" b="1" dirty="0" smtClean="0">
                <a:latin typeface="Times New Roman"/>
              </a:rPr>
              <a:t>«Бюджет для </a:t>
            </a:r>
            <a:r>
              <a:rPr lang="ru" sz="5200" b="1" dirty="0">
                <a:latin typeface="Times New Roman"/>
              </a:rPr>
              <a:t>граждан»</a:t>
            </a:r>
          </a:p>
          <a:p>
            <a:pPr marR="6096" indent="0" algn="ctr">
              <a:lnSpc>
                <a:spcPts val="2568"/>
              </a:lnSpc>
            </a:pPr>
            <a:r>
              <a:rPr lang="ru-RU" sz="2600" b="1" dirty="0" smtClean="0">
                <a:latin typeface="Times New Roman"/>
              </a:rPr>
              <a:t>п</a:t>
            </a:r>
            <a:r>
              <a:rPr lang="ru" sz="2600" b="1" dirty="0" smtClean="0">
                <a:latin typeface="Times New Roman"/>
              </a:rPr>
              <a:t>о решению</a:t>
            </a:r>
            <a:endParaRPr lang="ru" sz="2600" b="1" dirty="0">
              <a:latin typeface="Times New Roman"/>
            </a:endParaRPr>
          </a:p>
          <a:p>
            <a:pPr marR="12192" indent="0" algn="ctr">
              <a:lnSpc>
                <a:spcPts val="2568"/>
              </a:lnSpc>
            </a:pPr>
            <a:r>
              <a:rPr lang="ru-RU" sz="2600" b="1" dirty="0">
                <a:latin typeface="Times New Roman"/>
              </a:rPr>
              <a:t>Совета народных депутатов </a:t>
            </a:r>
            <a:endParaRPr lang="ru-RU" sz="2600" b="1" dirty="0" smtClean="0">
              <a:latin typeface="Times New Roman"/>
            </a:endParaRPr>
          </a:p>
          <a:p>
            <a:pPr marR="12192" indent="0" algn="ctr">
              <a:lnSpc>
                <a:spcPts val="2568"/>
              </a:lnSpc>
            </a:pPr>
            <a:r>
              <a:rPr lang="ru-RU" sz="2600" b="1" dirty="0" smtClean="0">
                <a:latin typeface="Times New Roman"/>
              </a:rPr>
              <a:t>муниципального образования </a:t>
            </a:r>
            <a:r>
              <a:rPr lang="ru-RU" sz="2600" b="1" dirty="0" err="1" smtClean="0">
                <a:latin typeface="Times New Roman"/>
              </a:rPr>
              <a:t>Второвское</a:t>
            </a:r>
            <a:r>
              <a:rPr lang="ru-RU" sz="2600" b="1" dirty="0" smtClean="0">
                <a:latin typeface="Times New Roman"/>
              </a:rPr>
              <a:t> сельское поселение </a:t>
            </a:r>
            <a:r>
              <a:rPr lang="ru-RU" sz="2600" b="1" dirty="0" err="1" smtClean="0">
                <a:latin typeface="Times New Roman"/>
              </a:rPr>
              <a:t>Камешковского</a:t>
            </a:r>
            <a:r>
              <a:rPr lang="ru-RU" sz="2600" b="1" dirty="0" smtClean="0">
                <a:latin typeface="Times New Roman"/>
              </a:rPr>
              <a:t> муниципального района Владимирской области</a:t>
            </a:r>
          </a:p>
          <a:p>
            <a:pPr marR="12192" indent="0" algn="ctr">
              <a:lnSpc>
                <a:spcPts val="2568"/>
              </a:lnSpc>
            </a:pPr>
            <a:r>
              <a:rPr lang="ru-RU" sz="2600" b="1" dirty="0" smtClean="0">
                <a:latin typeface="Times New Roman"/>
              </a:rPr>
              <a:t>«О </a:t>
            </a:r>
            <a:r>
              <a:rPr lang="ru-RU" sz="2600" b="1" dirty="0">
                <a:latin typeface="Times New Roman"/>
              </a:rPr>
              <a:t>бюджете муниципального образования </a:t>
            </a:r>
            <a:r>
              <a:rPr lang="ru-RU" sz="2600" b="1" dirty="0" err="1" smtClean="0">
                <a:latin typeface="Times New Roman"/>
              </a:rPr>
              <a:t>Второвское</a:t>
            </a:r>
            <a:r>
              <a:rPr lang="ru-RU" sz="2600" b="1" dirty="0" smtClean="0">
                <a:latin typeface="Times New Roman"/>
              </a:rPr>
              <a:t> </a:t>
            </a:r>
            <a:r>
              <a:rPr lang="ru-RU" sz="2600" b="1" dirty="0" err="1" smtClean="0">
                <a:latin typeface="Times New Roman"/>
              </a:rPr>
              <a:t>Камешковского</a:t>
            </a:r>
            <a:r>
              <a:rPr lang="ru-RU" sz="2600" b="1" dirty="0" smtClean="0">
                <a:latin typeface="Times New Roman"/>
              </a:rPr>
              <a:t> района </a:t>
            </a:r>
          </a:p>
          <a:p>
            <a:pPr marR="12192" indent="0" algn="ctr">
              <a:lnSpc>
                <a:spcPts val="2568"/>
              </a:lnSpc>
            </a:pPr>
            <a:r>
              <a:rPr lang="ru-RU" sz="2600" b="1" dirty="0" smtClean="0">
                <a:latin typeface="Times New Roman"/>
              </a:rPr>
              <a:t>на 2024 </a:t>
            </a:r>
            <a:r>
              <a:rPr lang="ru-RU" sz="2600" b="1" dirty="0">
                <a:latin typeface="Times New Roman"/>
              </a:rPr>
              <a:t>год и </a:t>
            </a:r>
            <a:r>
              <a:rPr lang="ru-RU" sz="2600" b="1" dirty="0" smtClean="0">
                <a:latin typeface="Times New Roman"/>
              </a:rPr>
              <a:t>на </a:t>
            </a:r>
            <a:r>
              <a:rPr lang="ru-RU" sz="2600" b="1" dirty="0">
                <a:latin typeface="Times New Roman"/>
              </a:rPr>
              <a:t>плановый период </a:t>
            </a:r>
            <a:endParaRPr lang="ru-RU" sz="2600" b="1" dirty="0" smtClean="0">
              <a:latin typeface="Times New Roman"/>
            </a:endParaRPr>
          </a:p>
          <a:p>
            <a:pPr marR="12192" indent="0" algn="ctr">
              <a:lnSpc>
                <a:spcPts val="2568"/>
              </a:lnSpc>
            </a:pPr>
            <a:r>
              <a:rPr lang="ru-RU" sz="2600" b="1" dirty="0" smtClean="0">
                <a:latin typeface="Times New Roman"/>
              </a:rPr>
              <a:t>2025 </a:t>
            </a:r>
            <a:r>
              <a:rPr lang="ru-RU" sz="2600" b="1" dirty="0">
                <a:latin typeface="Times New Roman"/>
              </a:rPr>
              <a:t>и </a:t>
            </a:r>
            <a:r>
              <a:rPr lang="ru-RU" sz="2600" b="1" dirty="0" smtClean="0">
                <a:latin typeface="Times New Roman"/>
              </a:rPr>
              <a:t>2026 годов» от 22.12.2023 № 171</a:t>
            </a:r>
            <a:endParaRPr lang="ru" sz="2600" b="1" dirty="0">
              <a:latin typeface="Times New Roman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_1055-2316.jp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2474" y="529186"/>
            <a:ext cx="8325087" cy="609798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1167384" y="262654"/>
            <a:ext cx="6739128" cy="21945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/>
            <a:r>
              <a:rPr lang="ru" sz="1600" b="1" dirty="0">
                <a:latin typeface="Times New Roman"/>
              </a:rPr>
              <a:t>Основные цели и задачи </a:t>
            </a:r>
            <a:r>
              <a:rPr lang="ru" b="1" dirty="0">
                <a:latin typeface="Times New Roman"/>
              </a:rPr>
              <a:t>бюджетной</a:t>
            </a:r>
            <a:r>
              <a:rPr lang="ru" sz="1600" b="1" dirty="0">
                <a:latin typeface="Times New Roman"/>
              </a:rPr>
              <a:t> политики на </a:t>
            </a:r>
            <a:r>
              <a:rPr lang="ru" sz="1600" b="1" dirty="0" smtClean="0">
                <a:latin typeface="Times New Roman"/>
              </a:rPr>
              <a:t>2024-2026 </a:t>
            </a:r>
            <a:r>
              <a:rPr lang="ru" sz="1600" b="1" dirty="0">
                <a:latin typeface="Times New Roman"/>
              </a:rPr>
              <a:t>годы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16408" y="667512"/>
            <a:ext cx="8549220" cy="619048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63296" indent="0">
              <a:lnSpc>
                <a:spcPts val="1440"/>
              </a:lnSpc>
            </a:pPr>
            <a:endParaRPr lang="ru" sz="1200" dirty="0">
              <a:latin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439912" y="6477000"/>
            <a:ext cx="170688" cy="13411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/>
          </a:p>
        </p:txBody>
      </p:sp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202223" y="800098"/>
            <a:ext cx="8596720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211015" y="1621745"/>
            <a:ext cx="34219662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6750" algn="l"/>
              </a:tabLst>
            </a:pP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kumimoji="0" lang="ru-RU" sz="105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бюджетной политики муниципального образования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сельское поселение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Камешковского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</a:t>
            </a: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района Владимирской области на 2024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 и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плановый период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годов (далее – основные направления бюджетной политики)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определяют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и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приоритеты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бюджетной политики администрации поселения в среднесрочной перспективе, разработаны в соответствии с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требованиями бюджетного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кодекса Российской Федерации.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основных направлений бюджетной политики является определение условий, используемых при составлении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муниципального образования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Камешковского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на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 и плановый период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годы,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обеспечение прозрачности и открытости бюджетного планирования.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бюджетной политики сохраняют преемственность целей и задач, определенных в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году.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бюджетной политики – обеспечить долгосрочную устойчивость бюджета муниципального образования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Камешковского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района.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новом бюджетном цикле реализация бюджетной политики будет осуществляться в соответствии с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Указом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Президента Российской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07 мая 2018 года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204 «О национальных целях и стратегических задачах развития Российской Федерации на период до 2024 года»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– Указ).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эффективности бюджетных расходов предполагает необходимость принятия ряда мер по повышению стратегической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операционной эффективности управления расходами, а также мер по повышению подотчетности (подконтрольности)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бюджетных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расходов.</a:t>
            </a:r>
          </a:p>
          <a:p>
            <a:pPr marL="0" marR="0" lvl="0" indent="4445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6750" algn="l"/>
              </a:tabLst>
            </a:pP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_1055-2316.jp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72322" y="190963"/>
            <a:ext cx="8751504" cy="64103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268014" y="567558"/>
            <a:ext cx="8662625" cy="6006663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3048" marR="6096" indent="451104" algn="just">
              <a:lnSpc>
                <a:spcPts val="1440"/>
              </a:lnSpc>
            </a:pPr>
            <a:endParaRPr lang="ru" sz="1200" dirty="0">
              <a:latin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439912" y="6477000"/>
            <a:ext cx="170688" cy="13411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/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224287" y="603849"/>
            <a:ext cx="851427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246185" y="1727886"/>
            <a:ext cx="29735584" cy="3100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45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60388" algn="l"/>
              </a:tabLst>
            </a:pP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kumimoji="0" lang="ru-RU" sz="105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стратегической эффективности заключается во внедрении проектных методов при управлении реализацией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муниципальными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программами муниципального образования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сельское поселение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Камешковского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района. 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Владимирской области . Для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национального развития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 в муниципальном аспекте предстоит уточнить в муниципальных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программах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поселения перечень задач, целевых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показателей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синхронизировав их с государственными программами области, а также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финансовыми ресурсами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пределах выделенных объемов бюджетного финансирования.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операционной эффективности подразумевает использование механизмов казначейского сопровождения средств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поселения в пределах суммы, необходимой для оплаты денежных обязательств получателей средств бюджета.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поручением Президента Российской Федерации от 1 марта 2020г. № Пр-354 необходимо создание условий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мероприятий, имеющих приоритетное значение для жителей муниципального образования и определяемых с учетом их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мнения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(путем проведения открытого голосования или конкурсного отбора). Будет продолжена поддержка развития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инициативного</a:t>
            </a: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бюджетирования  через добровольные пожертвования граждан.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подотчетности (подконтрольности) бюджетных расходов предполагает внедрение внутреннего финансового контроля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внутреннего финансового аудита</a:t>
            </a:r>
            <a:r>
              <a:rPr lang="ru-RU" sz="1100" dirty="0"/>
              <a:t>.</a:t>
            </a:r>
          </a:p>
          <a:p>
            <a:r>
              <a:rPr lang="ru-RU" sz="1050" dirty="0"/>
              <a:t> </a:t>
            </a:r>
          </a:p>
          <a:p>
            <a:endParaRPr lang="ru-RU" sz="105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05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270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60388" algn="l"/>
              </a:tabLst>
            </a:pP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337357"/>
              </p:ext>
            </p:extLst>
          </p:nvPr>
        </p:nvGraphicFramePr>
        <p:xfrm>
          <a:off x="322649" y="1443011"/>
          <a:ext cx="6818379" cy="4340933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10653"/>
                <a:gridCol w="1715589"/>
                <a:gridCol w="1785668"/>
                <a:gridCol w="1706469"/>
              </a:tblGrid>
              <a:tr h="864762">
                <a:tc>
                  <a:txBody>
                    <a:bodyPr/>
                    <a:lstStyle/>
                    <a:p>
                      <a:endParaRPr sz="18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920"/>
                        </a:lnSpc>
                      </a:pPr>
                      <a:r>
                        <a:rPr lang="ru" sz="1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</a:t>
                      </a:r>
                      <a:r>
                        <a:rPr lang="ru" sz="18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</a:p>
                    <a:p>
                      <a:pPr indent="0" algn="ctr">
                        <a:lnSpc>
                          <a:spcPts val="1920"/>
                        </a:lnSpc>
                      </a:pPr>
                      <a:r>
                        <a:rPr lang="ru" sz="18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год</a:t>
                      </a:r>
                    </a:p>
                    <a:p>
                      <a:pPr indent="0" algn="ctr">
                        <a:lnSpc>
                          <a:spcPts val="1920"/>
                        </a:lnSpc>
                      </a:pPr>
                      <a:r>
                        <a:rPr lang="ru" sz="18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(тыс</a:t>
                      </a:r>
                      <a:r>
                        <a:rPr lang="ru" sz="1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руб.)</a:t>
                      </a: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920"/>
                        </a:lnSpc>
                      </a:pPr>
                      <a:r>
                        <a:rPr lang="ru" sz="1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на </a:t>
                      </a:r>
                      <a:endParaRPr lang="ru" sz="1800" b="1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ts val="1920"/>
                        </a:lnSpc>
                      </a:pPr>
                      <a:r>
                        <a:rPr lang="ru" sz="18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год</a:t>
                      </a:r>
                    </a:p>
                    <a:p>
                      <a:pPr indent="0" algn="ctr">
                        <a:lnSpc>
                          <a:spcPts val="1920"/>
                        </a:lnSpc>
                      </a:pPr>
                      <a:r>
                        <a:rPr lang="ru" sz="18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" sz="1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руб.)</a:t>
                      </a: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920"/>
                        </a:lnSpc>
                      </a:pPr>
                      <a:r>
                        <a:rPr lang="ru" sz="1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на </a:t>
                      </a:r>
                      <a:endParaRPr lang="ru" sz="1800" b="1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ts val="1920"/>
                        </a:lnSpc>
                      </a:pPr>
                      <a:r>
                        <a:rPr lang="ru" sz="18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" sz="1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</a:t>
                      </a:r>
                      <a:endParaRPr lang="ru" sz="1800" b="1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ts val="1920"/>
                        </a:lnSpc>
                      </a:pPr>
                      <a:r>
                        <a:rPr lang="ru" sz="18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" sz="1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руб.)</a:t>
                      </a:r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149531">
                <a:tc>
                  <a:txBody>
                    <a:bodyPr/>
                    <a:lstStyle/>
                    <a:p>
                      <a:pPr indent="0" algn="ctr"/>
                      <a:r>
                        <a:rPr lang="ru" sz="16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6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35300,0</a:t>
                      </a:r>
                      <a:endParaRPr lang="ru" sz="16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6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28700,0</a:t>
                      </a:r>
                      <a:endParaRPr lang="ru" sz="16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6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28700,0</a:t>
                      </a:r>
                      <a:endParaRPr lang="ru" sz="16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306286">
                <a:tc>
                  <a:txBody>
                    <a:bodyPr/>
                    <a:lstStyle/>
                    <a:p>
                      <a:pPr indent="0" algn="ctr"/>
                      <a:r>
                        <a:rPr lang="ru" sz="16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6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35300,0</a:t>
                      </a:r>
                      <a:endParaRPr lang="ru" sz="16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048" indent="0" algn="ctr">
                        <a:lnSpc>
                          <a:spcPts val="1920"/>
                        </a:lnSpc>
                      </a:pPr>
                      <a:r>
                        <a:rPr lang="ru" sz="16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28700,0</a:t>
                      </a:r>
                      <a:endParaRPr lang="ru" sz="16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ts val="1920"/>
                        </a:lnSpc>
                      </a:pPr>
                      <a:r>
                        <a:rPr lang="ru" sz="16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условно утверждаемые расходы </a:t>
                      </a:r>
                      <a:r>
                        <a:rPr lang="ru" sz="16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643,8</a:t>
                      </a:r>
                      <a:endParaRPr lang="ru" sz="16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048" indent="0" algn="ctr"/>
                      <a:r>
                        <a:rPr lang="ru" sz="16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28700,0</a:t>
                      </a:r>
                      <a:endParaRPr lang="ru" sz="16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ts val="1920"/>
                        </a:lnSpc>
                      </a:pPr>
                      <a:r>
                        <a:rPr lang="ru" sz="16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условно утверждаемые расходы </a:t>
                      </a:r>
                      <a:r>
                        <a:rPr lang="ru" sz="16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1287,0</a:t>
                      </a:r>
                      <a:endParaRPr lang="ru" sz="16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020354">
                <a:tc>
                  <a:txBody>
                    <a:bodyPr/>
                    <a:lstStyle/>
                    <a:p>
                      <a:pPr indent="0" algn="ctr">
                        <a:lnSpc>
                          <a:spcPts val="1920"/>
                        </a:lnSpc>
                      </a:pPr>
                      <a:r>
                        <a:rPr lang="ru" sz="16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 </a:t>
                      </a:r>
                      <a:endParaRPr lang="ru" sz="1600" b="1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ts val="1920"/>
                        </a:lnSpc>
                      </a:pPr>
                      <a:r>
                        <a:rPr lang="ru" sz="16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" sz="16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 (-); ПРОФИЦИТ (+)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6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" sz="16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6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" sz="16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6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" sz="16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8439912" y="6477000"/>
            <a:ext cx="170688" cy="13411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339635" y="338764"/>
            <a:ext cx="6617643" cy="62788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r>
              <a:rPr lang="ru" sz="2800" b="1" dirty="0" smtClean="0">
                <a:latin typeface="Times New Roman"/>
              </a:rPr>
              <a:t>Основные характеристики </a:t>
            </a:r>
          </a:p>
          <a:p>
            <a:pPr algn="ctr"/>
            <a:r>
              <a:rPr lang="ru" sz="2800" b="1" dirty="0" smtClean="0">
                <a:latin typeface="Times New Roman"/>
              </a:rPr>
              <a:t>местного бюджета</a:t>
            </a:r>
            <a:endParaRPr lang="ru" sz="2800" b="1" dirty="0">
              <a:latin typeface="Times New Roman"/>
            </a:endParaRPr>
          </a:p>
          <a:p>
            <a:pPr indent="0" algn="ctr"/>
            <a:endParaRPr lang="ru" sz="2800" b="1" dirty="0">
              <a:latin typeface="Times New Roman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9635" y="338764"/>
            <a:ext cx="6617643" cy="62788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r>
              <a:rPr lang="ru" sz="6000" b="1" dirty="0" smtClean="0">
                <a:latin typeface="Times New Roman"/>
              </a:rPr>
              <a:t>Доходы</a:t>
            </a:r>
            <a:endParaRPr lang="ru" sz="6000" b="1" dirty="0">
              <a:latin typeface="Times New Roman"/>
            </a:endParaRPr>
          </a:p>
        </p:txBody>
      </p:sp>
      <p:pic>
        <p:nvPicPr>
          <p:cNvPr id="1026" name="Picture 2" descr="https://img1.eadaily.com/r650x400/o/825/97f2c0fb2e1588250202241dc64b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98" r="2528" b="7353"/>
          <a:stretch/>
        </p:blipFill>
        <p:spPr bwMode="auto">
          <a:xfrm>
            <a:off x="1271451" y="1365797"/>
            <a:ext cx="5033980" cy="4373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712" y="75502"/>
            <a:ext cx="6844938" cy="1350817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поступления доходов в бюджет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2022-2026 годах </a:t>
            </a:r>
            <a:b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рублей)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6105090"/>
              </p:ext>
            </p:extLst>
          </p:nvPr>
        </p:nvGraphicFramePr>
        <p:xfrm>
          <a:off x="0" y="1447800"/>
          <a:ext cx="8161867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>
          <a:xfrm>
            <a:off x="8716167" y="6492875"/>
            <a:ext cx="427833" cy="365125"/>
          </a:xfrm>
        </p:spPr>
        <p:txBody>
          <a:bodyPr/>
          <a:lstStyle/>
          <a:p>
            <a:fld id="{9BFCF87E-0759-4C4D-AC2E-328CC9D8E6F1}" type="slidenum">
              <a:rPr lang="ru-RU" smtClean="0"/>
              <a:pPr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872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7027817" cy="1000124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доходов бюджета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2022-2026 годах (млн. рублей)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039161"/>
              </p:ext>
            </p:extLst>
          </p:nvPr>
        </p:nvGraphicFramePr>
        <p:xfrm>
          <a:off x="0" y="1000124"/>
          <a:ext cx="8161867" cy="5857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716167" y="6492875"/>
            <a:ext cx="427833" cy="365125"/>
          </a:xfrm>
        </p:spPr>
        <p:txBody>
          <a:bodyPr/>
          <a:lstStyle/>
          <a:p>
            <a:fld id="{9BFCF87E-0759-4C4D-AC2E-328CC9D8E6F1}" type="slidenum">
              <a:rPr lang="ru-RU" smtClean="0"/>
              <a:pPr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534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7010400" cy="1076324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налоговых и неналоговых доходов бюджета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 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2022 - 2026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годах</a:t>
            </a: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2105266"/>
              </p:ext>
            </p:extLst>
          </p:nvPr>
        </p:nvGraphicFramePr>
        <p:xfrm>
          <a:off x="1" y="885825"/>
          <a:ext cx="8161867" cy="5972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716167" y="6492875"/>
            <a:ext cx="427833" cy="365125"/>
          </a:xfrm>
        </p:spPr>
        <p:txBody>
          <a:bodyPr/>
          <a:lstStyle/>
          <a:p>
            <a:fld id="{9BFCF87E-0759-4C4D-AC2E-328CC9D8E6F1}" type="slidenum">
              <a:rPr lang="ru-RU" smtClean="0"/>
              <a:pPr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187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7010400" cy="1076324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налоговых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</a:t>
            </a:r>
            <a:b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муниципального образования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Камешковского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 в 2024-2026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годах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716167" y="6492875"/>
            <a:ext cx="427833" cy="365125"/>
          </a:xfrm>
        </p:spPr>
        <p:txBody>
          <a:bodyPr/>
          <a:lstStyle/>
          <a:p>
            <a:fld id="{9BFCF87E-0759-4C4D-AC2E-328CC9D8E6F1}" type="slidenum">
              <a:rPr lang="ru-RU" smtClean="0"/>
              <a:pPr/>
              <a:t>17</a:t>
            </a:fld>
            <a:endParaRPr lang="ru-RU" dirty="0"/>
          </a:p>
        </p:txBody>
      </p:sp>
      <p:graphicFrame>
        <p:nvGraphicFramePr>
          <p:cNvPr id="6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5088768"/>
              </p:ext>
            </p:extLst>
          </p:nvPr>
        </p:nvGraphicFramePr>
        <p:xfrm>
          <a:off x="215660" y="808537"/>
          <a:ext cx="8928340" cy="5857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450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7010400" cy="1076324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неналоговых доходов</a:t>
            </a:r>
            <a:b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муниципального образования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2024-2026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годах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716167" y="6492875"/>
            <a:ext cx="427833" cy="365125"/>
          </a:xfrm>
        </p:spPr>
        <p:txBody>
          <a:bodyPr/>
          <a:lstStyle/>
          <a:p>
            <a:fld id="{9BFCF87E-0759-4C4D-AC2E-328CC9D8E6F1}" type="slidenum">
              <a:rPr lang="ru-RU" smtClean="0"/>
              <a:pPr/>
              <a:t>18</a:t>
            </a:fld>
            <a:endParaRPr lang="ru-RU" dirty="0"/>
          </a:p>
        </p:txBody>
      </p:sp>
      <p:graphicFrame>
        <p:nvGraphicFramePr>
          <p:cNvPr id="6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8602717"/>
              </p:ext>
            </p:extLst>
          </p:nvPr>
        </p:nvGraphicFramePr>
        <p:xfrm>
          <a:off x="0" y="957943"/>
          <a:ext cx="9144000" cy="55349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709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94488"/>
            <a:ext cx="7053943" cy="49377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0000"/>
              </a:lnSpc>
            </a:pPr>
            <a:r>
              <a:rPr lang="ru" sz="2800" b="1" dirty="0">
                <a:latin typeface="Times New Roman"/>
              </a:rPr>
              <a:t>Формы межбюджетных трансфертов, предоставляемых из </a:t>
            </a:r>
            <a:r>
              <a:rPr lang="ru" sz="2800" b="1" dirty="0" smtClean="0">
                <a:latin typeface="Times New Roman"/>
              </a:rPr>
              <a:t>областного и районного бюджета</a:t>
            </a:r>
          </a:p>
          <a:p>
            <a:pPr indent="0" algn="ctr">
              <a:lnSpc>
                <a:spcPct val="90000"/>
              </a:lnSpc>
            </a:pPr>
            <a:endParaRPr lang="ru" sz="2800" b="1" dirty="0" smtClean="0">
              <a:latin typeface="Times New Roman"/>
            </a:endParaRPr>
          </a:p>
          <a:p>
            <a:pPr indent="0" algn="ctr">
              <a:lnSpc>
                <a:spcPct val="90000"/>
              </a:lnSpc>
            </a:pPr>
            <a:endParaRPr lang="ru" sz="2800" b="1" dirty="0" smtClean="0">
              <a:latin typeface="Times New Roman"/>
            </a:endParaRPr>
          </a:p>
          <a:p>
            <a:pPr indent="0" algn="ctr">
              <a:lnSpc>
                <a:spcPct val="90000"/>
              </a:lnSpc>
            </a:pPr>
            <a:endParaRPr lang="ru" sz="2800" b="1" dirty="0">
              <a:latin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37473" y="1582429"/>
            <a:ext cx="6472618" cy="6278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>
            <a:noAutofit/>
          </a:bodyPr>
          <a:lstStyle/>
          <a:p>
            <a:pPr marL="3048" indent="0">
              <a:lnSpc>
                <a:spcPts val="1680"/>
              </a:lnSpc>
            </a:pPr>
            <a:r>
              <a:rPr lang="ru" sz="1400" b="1" dirty="0" smtClean="0">
                <a:latin typeface="Times New Roman"/>
              </a:rPr>
              <a:t>Дотации бюджетам сельских поселений </a:t>
            </a:r>
            <a:r>
              <a:rPr lang="ru" sz="1400" b="1" dirty="0">
                <a:latin typeface="Times New Roman"/>
              </a:rPr>
              <a:t>на выравнивание бюджетной обеспеченности </a:t>
            </a:r>
            <a:r>
              <a:rPr lang="ru" sz="1400" b="1" dirty="0" smtClean="0">
                <a:latin typeface="Times New Roman"/>
              </a:rPr>
              <a:t>предусматриваются </a:t>
            </a:r>
            <a:r>
              <a:rPr lang="ru" sz="1400" b="1" dirty="0">
                <a:latin typeface="Times New Roman"/>
              </a:rPr>
              <a:t>в целях выравнивания бюджетной </a:t>
            </a:r>
            <a:r>
              <a:rPr lang="ru" sz="1400" b="1" dirty="0" smtClean="0">
                <a:latin typeface="Times New Roman"/>
              </a:rPr>
              <a:t>обеспеченности сельских поселений</a:t>
            </a:r>
            <a:endParaRPr lang="ru" sz="1400" b="1" dirty="0">
              <a:latin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92037" y="2855342"/>
            <a:ext cx="6408345" cy="8885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>
            <a:noAutofit/>
          </a:bodyPr>
          <a:lstStyle/>
          <a:p>
            <a:pPr marL="3048" indent="-3048">
              <a:lnSpc>
                <a:spcPts val="1680"/>
              </a:lnSpc>
            </a:pPr>
            <a:r>
              <a:rPr lang="ru" sz="1400" b="1" dirty="0">
                <a:latin typeface="Times New Roman"/>
              </a:rPr>
              <a:t>Под субсидиями понимаются межбюджетные трансферты, предоставляемые бюджетам муниципальных образований в целях софинансирования расходных обязательств, возникающих при выполнении полномочий органов местного самоуправления по вопросам местного значения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026542" y="4502989"/>
            <a:ext cx="6427997" cy="164764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>
            <a:noAutofit/>
          </a:bodyPr>
          <a:lstStyle/>
          <a:p>
            <a:pPr>
              <a:lnSpc>
                <a:spcPts val="1440"/>
              </a:lnSpc>
            </a:pPr>
            <a:r>
              <a:rPr lang="ru" sz="14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" sz="1400" b="1" dirty="0">
                <a:latin typeface="Times New Roman" pitchFamily="18" charset="0"/>
                <a:cs typeface="Times New Roman" pitchFamily="18" charset="0"/>
              </a:rPr>
              <a:t>случаях </a:t>
            </a:r>
            <a:r>
              <a:rPr lang="ru" sz="1400" b="1" dirty="0" smtClean="0">
                <a:latin typeface="Times New Roman" pitchFamily="18" charset="0"/>
                <a:cs typeface="Times New Roman" pitchFamily="18" charset="0"/>
              </a:rPr>
              <a:t>и порядке, предусмотренных законами субъектов Российской Федерации и принимаемыми в соответствии с ними иными нормативными правовыми актами органов государственной власти субъектов Российской Федерации, местным  бюджетам </a:t>
            </a:r>
            <a:r>
              <a:rPr lang="ru" sz="1400" b="1" dirty="0">
                <a:latin typeface="Times New Roman" pitchFamily="18" charset="0"/>
                <a:cs typeface="Times New Roman" pitchFamily="18" charset="0"/>
              </a:rPr>
              <a:t>могут быть предоставлены иные межбюджетные трансферты из бюджета субъекта Российской </a:t>
            </a:r>
            <a:r>
              <a:rPr lang="ru" sz="1400" b="1" dirty="0" smtClean="0">
                <a:latin typeface="Times New Roman" pitchFamily="18" charset="0"/>
                <a:cs typeface="Times New Roman" pitchFamily="18" charset="0"/>
              </a:rPr>
              <a:t>Федерации. Кроме того, в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случаях и порядке, предусмотренных муниципальными правовыми актами представительного органа муниципального района, бюджетам сельских поселений могут быть предоставлены иные межбюджетные трансферты из бюджета муниципального района.</a:t>
            </a:r>
          </a:p>
          <a:p>
            <a:pPr indent="0">
              <a:lnSpc>
                <a:spcPts val="1440"/>
              </a:lnSpc>
            </a:pPr>
            <a:endParaRPr lang="ru" sz="1400" b="1" dirty="0">
              <a:latin typeface="Times New Roman"/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190772" y="1666089"/>
            <a:ext cx="653142" cy="357052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181154" y="2962944"/>
            <a:ext cx="653142" cy="357052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139014" y="5119634"/>
            <a:ext cx="653142" cy="357052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61042" y="501178"/>
            <a:ext cx="2851186" cy="28041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1920"/>
              </a:lnSpc>
            </a:pPr>
            <a:r>
              <a:rPr lang="ru" sz="2800" b="1" spc="-50" dirty="0">
                <a:latin typeface="Times New Roman"/>
              </a:rPr>
              <a:t>СОДЕРЖАНИЕ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778748"/>
              </p:ext>
            </p:extLst>
          </p:nvPr>
        </p:nvGraphicFramePr>
        <p:xfrm>
          <a:off x="278673" y="1120286"/>
          <a:ext cx="6958150" cy="38723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31319"/>
                <a:gridCol w="526831"/>
              </a:tblGrid>
              <a:tr h="224639">
                <a:tc>
                  <a:txBody>
                    <a:bodyPr/>
                    <a:lstStyle/>
                    <a:p>
                      <a:pPr algn="just"/>
                      <a:r>
                        <a:rPr lang="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Вводная часть.....................................................................................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8210">
                <a:tc>
                  <a:txBody>
                    <a:bodyPr/>
                    <a:lstStyle/>
                    <a:p>
                      <a:pPr algn="just"/>
                      <a:r>
                        <a:rPr lang="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направления налоговой политики муниципального образовния Второвское Камешковского района на 2023 -2026 годы................................................................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4639">
                <a:tc>
                  <a:txBody>
                    <a:bodyPr/>
                    <a:lstStyle/>
                    <a:p>
                      <a:pPr algn="just"/>
                      <a:r>
                        <a:rPr lang="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цели и задачи бюджетной политики на 2023-2026 годы.....................................................................................................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89051">
                <a:tc>
                  <a:txBody>
                    <a:bodyPr/>
                    <a:lstStyle/>
                    <a:p>
                      <a:pPr indent="0" algn="just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4639">
                <a:tc>
                  <a:txBody>
                    <a:bodyPr/>
                    <a:lstStyle/>
                    <a:p>
                      <a:pPr algn="just"/>
                      <a:r>
                        <a:rPr lang="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характеристики местного бюджета .........................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4639">
                <a:tc>
                  <a:txBody>
                    <a:bodyPr/>
                    <a:lstStyle/>
                    <a:p>
                      <a:pPr algn="just"/>
                      <a:r>
                        <a:rPr lang="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Доходы................................................................................................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4639">
                <a:tc>
                  <a:txBody>
                    <a:bodyPr/>
                    <a:lstStyle/>
                    <a:p>
                      <a:pPr algn="just"/>
                      <a:r>
                        <a:rPr lang="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Расходы...............................................................................................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4639">
                <a:tc>
                  <a:txBody>
                    <a:bodyPr/>
                    <a:lstStyle/>
                    <a:p>
                      <a:pPr algn="just"/>
                      <a:r>
                        <a:rPr lang="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для контактов..............................................................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7036526" cy="1088571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и динамика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межбюджетных трансфертов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2022-2026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годах</a:t>
            </a: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1721824"/>
              </p:ext>
            </p:extLst>
          </p:nvPr>
        </p:nvGraphicFramePr>
        <p:xfrm>
          <a:off x="0" y="1219200"/>
          <a:ext cx="8161867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716167" y="6492875"/>
            <a:ext cx="427833" cy="365125"/>
          </a:xfrm>
        </p:spPr>
        <p:txBody>
          <a:bodyPr/>
          <a:lstStyle/>
          <a:p>
            <a:fld id="{9BFCF87E-0759-4C4D-AC2E-328CC9D8E6F1}" type="slidenum">
              <a:rPr lang="ru-RU" smtClean="0"/>
              <a:pPr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05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s://lh3.googleusercontent.com/proxy/neDsj76AiFZ5PBYGNWrnf4gczCMFuS-oSIDSs3MDCw1z0lZjtV9Rb-O0cKXuilQgDFayMWLoJVkHX6U2DjVVjgH3zxLACNJSLXt09rJizbZIRR46xUhfuQ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348" y="3105724"/>
            <a:ext cx="3244581" cy="3069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39635" y="338764"/>
            <a:ext cx="6617643" cy="62788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r>
              <a:rPr lang="ru" sz="6000" b="1" dirty="0" smtClean="0">
                <a:latin typeface="Times New Roman"/>
              </a:rPr>
              <a:t>Расходы</a:t>
            </a:r>
            <a:endParaRPr lang="ru" sz="6000" b="1" dirty="0">
              <a:latin typeface="Times New Roman"/>
            </a:endParaRPr>
          </a:p>
        </p:txBody>
      </p:sp>
      <p:pic>
        <p:nvPicPr>
          <p:cNvPr id="2050" name="Picture 2" descr="https://inok.ru/upload/iblock/c75/3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467" y="1581379"/>
            <a:ext cx="3591669" cy="23897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32760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_1055-2316.jp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03311" y="242721"/>
            <a:ext cx="8751504" cy="64103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191589" y="114164"/>
            <a:ext cx="8763226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Расходы бюджета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муниципального образования </a:t>
            </a:r>
            <a:r>
              <a:rPr lang="ru-RU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Второвское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2023-2025 годы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sz="1400" dirty="0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53682" y="770308"/>
            <a:ext cx="838487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по проекту бюджета муниципального образования 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на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 планируются в сумме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35300,0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рублей, в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28700,0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рублей, в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28700,0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рублей.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Основным документом для формирования расходов на очередной финансовый год является реестр расходных обязательств текущего года по вопросам местного значения и переданных полномочий. За основу планирования действующих расходных обязательств на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 и на плановый период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годы был взят реестр расходных обязательств муниципального образования 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на 01 ноября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года. Учтены расходы по  вновь принимаемым расходным обязательствам. </a:t>
            </a: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Расходы бюджета города в разрезе функциональной структуры расходов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Структура расходов  бюджета города по разделам  бюджетной классификации  характеризуется следующими данными (без учета условно утвержденных расходов):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тыс. рублей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557274"/>
              </p:ext>
            </p:extLst>
          </p:nvPr>
        </p:nvGraphicFramePr>
        <p:xfrm>
          <a:off x="1354347" y="2708693"/>
          <a:ext cx="6754482" cy="3351706"/>
        </p:xfrm>
        <a:graphic>
          <a:graphicData uri="http://schemas.openxmlformats.org/drawingml/2006/table">
            <a:tbl>
              <a:tblPr/>
              <a:tblGrid>
                <a:gridCol w="3015160"/>
                <a:gridCol w="1292355"/>
                <a:gridCol w="1154612"/>
                <a:gridCol w="1292355"/>
              </a:tblGrid>
              <a:tr h="6373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Показатель</a:t>
                      </a: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2024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год,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проект</a:t>
                      </a: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2025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год,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проект</a:t>
                      </a: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2026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год,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проект</a:t>
                      </a: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3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0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Всего расходов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35300,0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28056,2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2713,0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3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в том числе:</a:t>
                      </a: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7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Общегосударственные вопросы</a:t>
                      </a: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4601,9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4601,9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4601,9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5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Национальная 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оборона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345,5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315,1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328,1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Национальная безопасность и правоохранительная деятельность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809,2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709,2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709,2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0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Жилищно-коммунальное хозяйство</a:t>
                      </a: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18124,6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11011,2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10355,0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0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Образование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0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Культура</a:t>
                      </a: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10800,4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10800,4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10800,4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0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Социальная политика</a:t>
                      </a: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618,4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618,4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618,4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7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Физическая культура и спорт</a:t>
                      </a: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7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Обслуживание муниципального долга</a:t>
                      </a: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765" marR="597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95223" y="5952226"/>
            <a:ext cx="81088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Сумма условно утвержденных расходов на первый плановый период (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год) составила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643,8тыс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руб.,  на второй плановый период (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год) –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1287,0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3997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2"/>
            <a:ext cx="6975565" cy="1201782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 бюджета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2022-2026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годах, млн. рублей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0407289"/>
              </p:ext>
            </p:extLst>
          </p:nvPr>
        </p:nvGraphicFramePr>
        <p:xfrm>
          <a:off x="1" y="1010194"/>
          <a:ext cx="8161867" cy="5847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716167" y="6492875"/>
            <a:ext cx="427833" cy="365125"/>
          </a:xfrm>
        </p:spPr>
        <p:txBody>
          <a:bodyPr/>
          <a:lstStyle/>
          <a:p>
            <a:fld id="{9BFCF87E-0759-4C4D-AC2E-328CC9D8E6F1}" type="slidenum">
              <a:rPr lang="ru-RU" smtClean="0"/>
              <a:pPr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796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7001692" cy="999459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бюджета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год, млн. рублей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5815904"/>
              </p:ext>
            </p:extLst>
          </p:nvPr>
        </p:nvGraphicFramePr>
        <p:xfrm>
          <a:off x="0" y="999460"/>
          <a:ext cx="8281851" cy="58585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8716167" y="6492875"/>
            <a:ext cx="427833" cy="365125"/>
          </a:xfrm>
        </p:spPr>
        <p:txBody>
          <a:bodyPr/>
          <a:lstStyle/>
          <a:p>
            <a:fld id="{9BFCF87E-0759-4C4D-AC2E-328CC9D8E6F1}" type="slidenum">
              <a:rPr lang="ru-RU" smtClean="0"/>
              <a:pPr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986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7001690" cy="999459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бюджета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социальную сферу 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год, млн. рублей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519370"/>
              </p:ext>
            </p:extLst>
          </p:nvPr>
        </p:nvGraphicFramePr>
        <p:xfrm>
          <a:off x="83892" y="1660460"/>
          <a:ext cx="7759335" cy="5273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716167" y="6492875"/>
            <a:ext cx="427833" cy="365125"/>
          </a:xfrm>
        </p:spPr>
        <p:txBody>
          <a:bodyPr/>
          <a:lstStyle/>
          <a:p>
            <a:fld id="{9BFCF87E-0759-4C4D-AC2E-328CC9D8E6F1}" type="slidenum">
              <a:rPr lang="ru-RU" smtClean="0"/>
              <a:pPr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869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7019109" cy="1105785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расходов бюджета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общегосударственные вопросы в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2022-2026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годах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4387507"/>
              </p:ext>
            </p:extLst>
          </p:nvPr>
        </p:nvGraphicFramePr>
        <p:xfrm>
          <a:off x="0" y="1201783"/>
          <a:ext cx="8377646" cy="5656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716167" y="6492875"/>
            <a:ext cx="427833" cy="365125"/>
          </a:xfrm>
        </p:spPr>
        <p:txBody>
          <a:bodyPr/>
          <a:lstStyle/>
          <a:p>
            <a:fld id="{9BFCF87E-0759-4C4D-AC2E-328CC9D8E6F1}" type="slidenum">
              <a:rPr lang="ru-RU" smtClean="0"/>
              <a:pPr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902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_1055-2316.jp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87201" y="133666"/>
            <a:ext cx="8751504" cy="64103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191589" y="61910"/>
            <a:ext cx="8763226" cy="2231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Общегосударственные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проекте  бюджета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2024-2026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годы по разделу «Общегосударственные вопросы» предусмотрены бюджетные ассигнования 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2024году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4601,9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рублей, 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в сумме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4601,9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рублей, 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в сумме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4601,9 тыс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рублей.</a:t>
            </a:r>
          </a:p>
          <a:p>
            <a:pPr algn="just"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Бюджетные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ассигнования по разделу «Общегосударственные вопросы» характеризуются следующими данными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004608"/>
              </p:ext>
            </p:extLst>
          </p:nvPr>
        </p:nvGraphicFramePr>
        <p:xfrm>
          <a:off x="439948" y="2194214"/>
          <a:ext cx="7998494" cy="215967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{69012ECD-51FC-41F1-AA8D-1B2483CD663E}</a:tableStyleId>
              </a:tblPr>
              <a:tblGrid>
                <a:gridCol w="3002947"/>
                <a:gridCol w="790957"/>
                <a:gridCol w="1106391"/>
                <a:gridCol w="1044581"/>
                <a:gridCol w="1014027"/>
                <a:gridCol w="1039591"/>
              </a:tblGrid>
              <a:tr h="10403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(план по решению СНД)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</a:tr>
              <a:tr h="1484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вопросы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3635,2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4601,9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4601,9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4601,9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</a:tr>
              <a:tr h="1175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 anchor="ctr"/>
                </a:tc>
              </a:tr>
              <a:tr h="2350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проведения выборов и референдумов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</a:tr>
              <a:tr h="2049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Резервные фонды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30,0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</a:tr>
              <a:tr h="1342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общегосударственные вопросы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301,5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997,9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997,9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997,9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208" marR="4620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21910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7019108" cy="1105785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расходов бюджета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национальную безопасность и правоохранительную деятельность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2022-2026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годах, млн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0988157"/>
              </p:ext>
            </p:extLst>
          </p:nvPr>
        </p:nvGraphicFramePr>
        <p:xfrm>
          <a:off x="-1" y="1567542"/>
          <a:ext cx="8281851" cy="52904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716167" y="6492875"/>
            <a:ext cx="427833" cy="365125"/>
          </a:xfrm>
        </p:spPr>
        <p:txBody>
          <a:bodyPr/>
          <a:lstStyle/>
          <a:p>
            <a:fld id="{9BFCF87E-0759-4C4D-AC2E-328CC9D8E6F1}" type="slidenum">
              <a:rPr lang="ru-RU" smtClean="0"/>
              <a:pPr/>
              <a:t>28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544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_1055-2316.jp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85892" y="242722"/>
            <a:ext cx="8751504" cy="64103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191589" y="105455"/>
            <a:ext cx="8763226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безопасность и правоохранительная деятельность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Бюджетные ассигнования по разделу «Национальная безопасность и правоохранительная деятельность» предусмотрены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2024 году – 809,2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2025-2026  - 709,2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Бюджетные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ассигнования по разделу «Национальная безопасность и правоохранительная деятельность» характеризуются следующими данными:</a:t>
            </a:r>
          </a:p>
          <a:p>
            <a:pPr algn="r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</a:p>
          <a:p>
            <a:pPr algn="just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151280"/>
              </p:ext>
            </p:extLst>
          </p:nvPr>
        </p:nvGraphicFramePr>
        <p:xfrm>
          <a:off x="322218" y="1907177"/>
          <a:ext cx="8456023" cy="385789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{69012ECD-51FC-41F1-AA8D-1B2483CD663E}</a:tableStyleId>
              </a:tblPr>
              <a:tblGrid>
                <a:gridCol w="3196045"/>
                <a:gridCol w="809897"/>
                <a:gridCol w="1069712"/>
                <a:gridCol w="1198473"/>
                <a:gridCol w="1198473"/>
                <a:gridCol w="983423"/>
              </a:tblGrid>
              <a:tr h="16633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6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(план по решению СНД)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</a:tr>
              <a:tr h="6681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147,6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809,2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709,2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709,2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</a:tr>
              <a:tr h="225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</a:tr>
              <a:tr h="9017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Защита населения и территории от чрезвычайных ситуаций природного и техногенного характера,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пожарная безопасность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147,6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809,2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709,2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709,2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2840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2.wp.com/kwingroup.com/wp-content/uploads/2017/06/pokazateli.png?fit=440%2C318&amp;ssl=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884127"/>
            <a:ext cx="5486399" cy="396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59525" y="978447"/>
            <a:ext cx="6056811" cy="258514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1336" indent="0" algn="just"/>
            <a:r>
              <a:rPr lang="ru" sz="2000" b="1" dirty="0">
                <a:latin typeface="Times New Roman"/>
              </a:rPr>
              <a:t>Бюджет для граждан - что это такое</a:t>
            </a:r>
            <a:r>
              <a:rPr lang="ru" sz="2000" b="1" dirty="0" smtClean="0">
                <a:latin typeface="Times New Roman"/>
              </a:rPr>
              <a:t>?</a:t>
            </a:r>
          </a:p>
          <a:p>
            <a:pPr marL="21336" indent="0" algn="just"/>
            <a:endParaRPr lang="ru" sz="2000" b="1" dirty="0">
              <a:latin typeface="Times New Roman"/>
            </a:endParaRPr>
          </a:p>
          <a:p>
            <a:pPr marR="256032" indent="0" algn="just">
              <a:lnSpc>
                <a:spcPts val="1920"/>
              </a:lnSpc>
            </a:pPr>
            <a:r>
              <a:rPr lang="ru" sz="2000" b="1" dirty="0">
                <a:latin typeface="Times New Roman"/>
              </a:rPr>
              <a:t>«Бюджет для граждан» </a:t>
            </a:r>
            <a:r>
              <a:rPr lang="ru" sz="2000" dirty="0">
                <a:latin typeface="Times New Roman"/>
              </a:rPr>
              <a:t>- аналитический документ, разрабатываемый в целях предоставления гражданам актуальной информации о проекте бюджета </a:t>
            </a:r>
            <a:r>
              <a:rPr lang="ru" sz="2000" dirty="0" smtClean="0">
                <a:latin typeface="Times New Roman"/>
              </a:rPr>
              <a:t>муниципального образования Второвское Камешковского района, </a:t>
            </a:r>
            <a:r>
              <a:rPr lang="ru" sz="2000" dirty="0">
                <a:latin typeface="Times New Roman"/>
              </a:rPr>
              <a:t>в формате доступном для широкого круга </a:t>
            </a:r>
            <a:r>
              <a:rPr lang="ru" sz="2000" dirty="0" smtClean="0">
                <a:latin typeface="Times New Roman"/>
              </a:rPr>
              <a:t>пользователей. В представленной информации </a:t>
            </a:r>
            <a:r>
              <a:rPr lang="ru" sz="2000" dirty="0">
                <a:latin typeface="Times New Roman"/>
              </a:rPr>
              <a:t>отражено положение бюджета на предстоящий </a:t>
            </a:r>
            <a:r>
              <a:rPr lang="ru" sz="2000" dirty="0" smtClean="0">
                <a:latin typeface="Times New Roman"/>
              </a:rPr>
              <a:t>2023 </a:t>
            </a:r>
            <a:r>
              <a:rPr lang="ru" sz="2000" dirty="0">
                <a:latin typeface="Times New Roman"/>
              </a:rPr>
              <a:t>год </a:t>
            </a:r>
            <a:r>
              <a:rPr lang="ru" sz="2000" dirty="0" smtClean="0">
                <a:latin typeface="Times New Roman"/>
              </a:rPr>
              <a:t>и на </a:t>
            </a:r>
            <a:r>
              <a:rPr lang="ru" sz="2000" dirty="0">
                <a:latin typeface="Times New Roman"/>
              </a:rPr>
              <a:t>плановый период </a:t>
            </a:r>
            <a:r>
              <a:rPr lang="ru" sz="2000" dirty="0" smtClean="0">
                <a:latin typeface="Times New Roman"/>
              </a:rPr>
              <a:t>2024 и 2026 годов. </a:t>
            </a:r>
          </a:p>
          <a:p>
            <a:pPr marR="256032" indent="0" algn="just">
              <a:lnSpc>
                <a:spcPts val="1920"/>
              </a:lnSpc>
            </a:pPr>
            <a:endParaRPr lang="ru" sz="2000" dirty="0" smtClean="0">
              <a:latin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1401" y="209006"/>
            <a:ext cx="51859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ВВОДНАЯ ЧАСТЬ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7201" y="3697948"/>
            <a:ext cx="3130730" cy="2752923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3048" indent="0" algn="just">
              <a:lnSpc>
                <a:spcPts val="1920"/>
              </a:lnSpc>
            </a:pPr>
            <a:endParaRPr lang="ru" sz="2000" b="1" dirty="0" smtClean="0">
              <a:latin typeface="Times New Roman"/>
            </a:endParaRPr>
          </a:p>
          <a:p>
            <a:pPr marL="3048" indent="0" algn="just">
              <a:lnSpc>
                <a:spcPts val="1920"/>
              </a:lnSpc>
            </a:pPr>
            <a:r>
              <a:rPr lang="ru" sz="2000" b="1" dirty="0" smtClean="0">
                <a:latin typeface="Times New Roman"/>
              </a:rPr>
              <a:t>«Бюджет для граждан»</a:t>
            </a:r>
            <a:r>
              <a:rPr lang="ru" sz="2000" dirty="0" smtClean="0">
                <a:latin typeface="Times New Roman"/>
              </a:rPr>
              <a:t> </a:t>
            </a:r>
          </a:p>
          <a:p>
            <a:pPr marL="3048" indent="0" algn="just">
              <a:lnSpc>
                <a:spcPts val="1920"/>
              </a:lnSpc>
            </a:pPr>
            <a:r>
              <a:rPr lang="ru" sz="2000" dirty="0" smtClean="0">
                <a:latin typeface="Times New Roman"/>
              </a:rPr>
              <a:t>создан для обеспечения прозрачности и открытости бюджетного процесса в нашем муниципальном образовании, нацелен на получение обратной связи от граждан по интересующим вопросам.</a:t>
            </a:r>
            <a:endParaRPr lang="ru" sz="2000" dirty="0">
              <a:latin typeface="Times New Roman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_1055-2316.jp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-208206" y="318222"/>
            <a:ext cx="8751504" cy="64103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269966" y="105455"/>
            <a:ext cx="8684849" cy="1369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оборона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Расходы бюджета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разделу бюджетной классификации «Национальная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оборона»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характеризуются следующими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данными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</a:p>
          <a:p>
            <a:pPr algn="just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7844719"/>
              </p:ext>
            </p:extLst>
          </p:nvPr>
        </p:nvGraphicFramePr>
        <p:xfrm>
          <a:off x="374467" y="1376980"/>
          <a:ext cx="8255726" cy="245381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{69012ECD-51FC-41F1-AA8D-1B2483CD663E}</a:tableStyleId>
              </a:tblPr>
              <a:tblGrid>
                <a:gridCol w="3120992"/>
                <a:gridCol w="764731"/>
                <a:gridCol w="1069704"/>
                <a:gridCol w="1170085"/>
                <a:gridCol w="1170085"/>
                <a:gridCol w="960129"/>
              </a:tblGrid>
              <a:tr h="15491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(план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 решению СНД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2024год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</a:tr>
              <a:tr h="2389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оборона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289,6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345,5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315,1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328,1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</a:tr>
              <a:tr h="2389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</a:tr>
              <a:tr h="2389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Мобилизационная и вневойсковая подготовка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289,6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345,5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315,1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328,1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37444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7010399" cy="1105785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расходов бюджета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жилищно-коммунальное хозяйство </a:t>
            </a:r>
            <a:b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2022-2026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годах, млн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8613207"/>
              </p:ext>
            </p:extLst>
          </p:nvPr>
        </p:nvGraphicFramePr>
        <p:xfrm>
          <a:off x="138122" y="1201783"/>
          <a:ext cx="8309192" cy="5656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716167" y="6492875"/>
            <a:ext cx="427833" cy="365125"/>
          </a:xfrm>
        </p:spPr>
        <p:txBody>
          <a:bodyPr/>
          <a:lstStyle/>
          <a:p>
            <a:fld id="{9BFCF87E-0759-4C4D-AC2E-328CC9D8E6F1}" type="slidenum">
              <a:rPr lang="ru-RU" smtClean="0"/>
              <a:pPr/>
              <a:t>31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027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_1055-2316.jp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55275" y="947223"/>
            <a:ext cx="8790747" cy="643907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269966" y="105455"/>
            <a:ext cx="8684849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Жилищно-коммунальное хозяйство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Бюджетные ассигнования по разделу «Жилищно-коммунальное хозяйство» характеризуются следующими данными: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</a:p>
          <a:p>
            <a:pPr algn="r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064811"/>
              </p:ext>
            </p:extLst>
          </p:nvPr>
        </p:nvGraphicFramePr>
        <p:xfrm>
          <a:off x="406149" y="1357693"/>
          <a:ext cx="8412481" cy="380992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{69012ECD-51FC-41F1-AA8D-1B2483CD663E}</a:tableStyleId>
              </a:tblPr>
              <a:tblGrid>
                <a:gridCol w="3180252"/>
                <a:gridCol w="779251"/>
                <a:gridCol w="1090015"/>
                <a:gridCol w="1192302"/>
                <a:gridCol w="1192302"/>
                <a:gridCol w="978359"/>
              </a:tblGrid>
              <a:tr h="9333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(план по решению СНД)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2025год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</a:tr>
              <a:tr h="169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Жилищно-коммунальное хозяйство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7389,2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18124,6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11011,2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10355,0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</a:tr>
              <a:tr h="169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</a:tr>
              <a:tr h="169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Жилищное хозяйство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214,0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214,0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1214,0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1214,0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</a:tr>
              <a:tr h="169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Коммунальное хозяйство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</a:tr>
              <a:tr h="169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Благоустройство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1099,7</a:t>
                      </a:r>
                      <a:endParaRPr lang="ru-RU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10077,1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2214,0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2214,0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 anchor="ctr"/>
                </a:tc>
              </a:tr>
              <a:tr h="18097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вопросы в области коммунального хозяйства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6075,5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7831,5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7581,2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6925,0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37" marR="63637" marT="0" marB="0"/>
                </a:tc>
              </a:tr>
            </a:tbl>
          </a:graphicData>
        </a:graphic>
      </p:graphicFrame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284672" y="4792384"/>
            <a:ext cx="8859327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жилищно-коммунального хозяйства  планируются  в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в сумме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18124,6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(51,34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в объеме расходов бюджета), в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2025году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сумме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11011,2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тыс.рублей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39,25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в объеме расходов бюджета), в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в сумме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10355,0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(37,77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в объеме расходов бюджета):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Жилищное хозяйство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взносы на капитальный ремонт общего имущества в некоммерческий Фонд капитального ремонта многоквартирных домов в отношении муниципальных квартир составят в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2024-2026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составят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214,0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9617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_1055-2316.jp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92496" y="242722"/>
            <a:ext cx="8751504" cy="64103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269959" y="395877"/>
            <a:ext cx="8684849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70936" y="741871"/>
            <a:ext cx="852770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92496" y="973123"/>
            <a:ext cx="8821028" cy="4420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Благоустройство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мероприятия по благоустройству территории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</a:t>
            </a:r>
          </a:p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предусмотрены средства за счет бюджета муниципального образования  в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 году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сумме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10077,1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руб.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2025 – 2026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- 1214,0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ежегодно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числе:</a:t>
            </a:r>
          </a:p>
          <a:p>
            <a:pPr algn="just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-на уличное освещение – в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2024.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1359,9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гг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1159,9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тыс.руб.ежегодно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                                                                        </a:t>
            </a:r>
          </a:p>
          <a:p>
            <a:pPr algn="just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-на благоустройство (спиливание деревьев,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окашивание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населенных пунктов, уборка  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несанкционированных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свалок) – в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1938,8тыс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годах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727,8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ежегодно</a:t>
            </a:r>
          </a:p>
          <a:p>
            <a:pPr algn="just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-на обустройство, уборка кладбища – в 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2024-2026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по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217,0 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ежегодно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71450" indent="-171450" algn="just">
              <a:buFontTx/>
              <a:buChar char="-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по благоустройству дворовых и прилегающих территорий в 2024 году – 6452,1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71450" indent="-171450" algn="just">
              <a:buFontTx/>
              <a:buChar char="-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мероприятия по предотвращению борщевика Сосновского в 2024-2026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гг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109,3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ежегодно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вопросы в области жилищно-коммунального хозяйства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запланированные</a:t>
            </a:r>
          </a:p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в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в сумме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7831,5 тыс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в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7581,2тыс.руб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.; в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–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925,0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предусмотрены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 «УЖКХ МО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(выплату заработной платы с начислениями).</a:t>
            </a:r>
          </a:p>
          <a:p>
            <a:pPr algn="just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Планируются расходы на приобретение товаров и услуг в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в сумме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2023,4тыс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,( (услуги связи –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326,8тыс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рублей; коммунальные услуги –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162,1тыс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рублей;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содержанию имущества –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198,6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рублей; прочие услуги –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530,4тыс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страхование –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8,5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тыс.рублей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увеличение стоимости материальных запасов –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300,2тыс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рублей;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стоимости основных средств –</a:t>
            </a:r>
          </a:p>
          <a:p>
            <a:pPr algn="just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300,3 тыс. рублей</a:t>
            </a:r>
          </a:p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2025году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сумме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1327,7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.,2026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в сумме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1327,7тыс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рублей. Подробная расшифровка указана в расчете к сметам.</a:t>
            </a:r>
          </a:p>
          <a:p>
            <a:pPr algn="just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В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2024-2026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годы запланированы расходы на уплату земельного и транспортного налога и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налога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имущество в сумме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16,0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 ежегодно.</a:t>
            </a:r>
          </a:p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проводимые по благоустройству поселения позволят создать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благоприятные условия для жизни и здоровья населения, </a:t>
            </a: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иных мер по предупреждению и устранению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вредного воздействия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человека факторов среды обитания.    </a:t>
            </a:r>
          </a:p>
        </p:txBody>
      </p:sp>
    </p:spTree>
    <p:extLst>
      <p:ext uri="{BB962C8B-B14F-4D97-AF65-F5344CB8AC3E}">
        <p14:creationId xmlns:p14="http://schemas.microsoft.com/office/powerpoint/2010/main" val="12842217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7053942" cy="999459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расходов бюджета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культуру, кинематографию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2022-2026годах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млн. рублей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9602393"/>
              </p:ext>
            </p:extLst>
          </p:nvPr>
        </p:nvGraphicFramePr>
        <p:xfrm>
          <a:off x="1" y="1160720"/>
          <a:ext cx="9144000" cy="5697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16167" y="6492875"/>
            <a:ext cx="427833" cy="365125"/>
          </a:xfrm>
        </p:spPr>
        <p:txBody>
          <a:bodyPr/>
          <a:lstStyle/>
          <a:p>
            <a:fld id="{9BFCF87E-0759-4C4D-AC2E-328CC9D8E6F1}" type="slidenum">
              <a:rPr lang="ru-RU" smtClean="0"/>
              <a:pPr/>
              <a:t>34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512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7019108" cy="999459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расходов бюджета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социальную политику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годах, млн. рублей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9224466"/>
              </p:ext>
            </p:extLst>
          </p:nvPr>
        </p:nvGraphicFramePr>
        <p:xfrm>
          <a:off x="1" y="1160720"/>
          <a:ext cx="8891450" cy="5697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16167" y="6492875"/>
            <a:ext cx="427833" cy="365125"/>
          </a:xfrm>
        </p:spPr>
        <p:txBody>
          <a:bodyPr/>
          <a:lstStyle/>
          <a:p>
            <a:fld id="{9BFCF87E-0759-4C4D-AC2E-328CC9D8E6F1}" type="slidenum">
              <a:rPr lang="ru-RU" smtClean="0"/>
              <a:pPr/>
              <a:t>35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499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_1055-2316.jp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90146" y="242721"/>
            <a:ext cx="8751504" cy="64103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269966" y="105455"/>
            <a:ext cx="8684849" cy="4816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политика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Бюджетные ассигнования бюджета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Камешковского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по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разделу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«Социальная политика»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характеризуются следующими данными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201747"/>
              </p:ext>
            </p:extLst>
          </p:nvPr>
        </p:nvGraphicFramePr>
        <p:xfrm>
          <a:off x="347414" y="1046490"/>
          <a:ext cx="8451531" cy="23218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82916"/>
                <a:gridCol w="993099"/>
                <a:gridCol w="1604597"/>
                <a:gridCol w="1310700"/>
                <a:gridCol w="1367716"/>
                <a:gridCol w="992503"/>
              </a:tblGrid>
              <a:tr h="6671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2023год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(план по решению СНД)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</a:tr>
              <a:tr h="10435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рублей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рублей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рублей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</a:tr>
              <a:tr h="3638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политика – всего, в том числе: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541,4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618,4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618,4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618,4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</a:tr>
              <a:tr h="3638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Пенсионное  обеспечение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531,4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598,4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598,4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598,4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</a:tr>
              <a:tr h="3638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Социальное обеспечение населения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76" marR="7076" marT="0" marB="0"/>
                </a:tc>
              </a:tr>
            </a:tbl>
          </a:graphicData>
        </a:graphic>
      </p:graphicFrame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290146" y="4187417"/>
            <a:ext cx="8620941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1981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подразделу «Пенсионное обеспечение»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планируются бюджетные ассигнования на ежемесячные доплаты к пенсиям муниципальным служащим в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году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сумме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618,4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тыс. рублей в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2025-2026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годах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618,4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ежегодно.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1981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По подразделу «Социальное обеспечение населения»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запланированы расходы: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1981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   Средства  планируется направить на выплату материальной помощи лицам, оказавшимся в трудной жизненной ситуации в сумме </a:t>
            </a:r>
            <a:r>
              <a:rPr lang="ru-RU" sz="14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20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,0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тыс. рублей ежегодно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7963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5320" y="353568"/>
            <a:ext cx="1429512" cy="142341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53640" y="1289304"/>
            <a:ext cx="4239768" cy="3048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2112"/>
              </a:lnSpc>
            </a:pPr>
            <a:r>
              <a:rPr lang="ru" sz="2200" b="1" dirty="0" smtClean="0">
                <a:latin typeface="Times New Roman"/>
              </a:rPr>
              <a:t>Информация </a:t>
            </a:r>
            <a:r>
              <a:rPr lang="ru" sz="2200" b="1" dirty="0">
                <a:latin typeface="Times New Roman"/>
              </a:rPr>
              <a:t>для контактов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25116" y="2013422"/>
            <a:ext cx="7325215" cy="56692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1900" b="1" dirty="0">
                <a:latin typeface="Times New Roman"/>
              </a:rPr>
              <a:t>•   </a:t>
            </a:r>
            <a:r>
              <a:rPr lang="ru" sz="1900" b="1" dirty="0" smtClean="0">
                <a:latin typeface="Times New Roman"/>
              </a:rPr>
              <a:t>Администрация муниципального образования Второвское сельское </a:t>
            </a:r>
            <a:r>
              <a:rPr lang="ru" sz="1900" b="1" smtClean="0">
                <a:latin typeface="Times New Roman"/>
              </a:rPr>
              <a:t>поселение Камешковского муниципального </a:t>
            </a:r>
            <a:r>
              <a:rPr lang="ru" sz="1900" b="1" dirty="0" smtClean="0">
                <a:latin typeface="Times New Roman"/>
              </a:rPr>
              <a:t>района </a:t>
            </a:r>
            <a:r>
              <a:rPr lang="ru" sz="1900" b="1" dirty="0">
                <a:latin typeface="Times New Roman"/>
              </a:rPr>
              <a:t>Владимирской области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5116" y="2816788"/>
            <a:ext cx="7446264" cy="231299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10312" indent="0" algn="ctr">
              <a:lnSpc>
                <a:spcPts val="1920"/>
              </a:lnSpc>
            </a:pPr>
            <a:r>
              <a:rPr lang="ru" sz="1900" b="1" dirty="0">
                <a:latin typeface="Times New Roman"/>
              </a:rPr>
              <a:t>•	Адрес: </a:t>
            </a:r>
            <a:r>
              <a:rPr lang="ru" sz="1900" b="1" dirty="0" smtClean="0">
                <a:latin typeface="Times New Roman"/>
              </a:rPr>
              <a:t>601300, </a:t>
            </a:r>
            <a:r>
              <a:rPr lang="ru" sz="1900" b="1" dirty="0">
                <a:latin typeface="Times New Roman"/>
              </a:rPr>
              <a:t>Владимирская обл., </a:t>
            </a:r>
            <a:r>
              <a:rPr lang="ru" sz="1900" b="1" dirty="0" smtClean="0">
                <a:latin typeface="Times New Roman"/>
              </a:rPr>
              <a:t>Камешковский </a:t>
            </a:r>
            <a:r>
              <a:rPr lang="ru" sz="1900" b="1" dirty="0">
                <a:latin typeface="Times New Roman"/>
              </a:rPr>
              <a:t>р-н,</a:t>
            </a:r>
          </a:p>
          <a:p>
            <a:pPr marL="1018032" marR="993648" indent="0" algn="ctr">
              <a:lnSpc>
                <a:spcPts val="1920"/>
              </a:lnSpc>
            </a:pPr>
            <a:r>
              <a:rPr lang="ru" sz="1900" b="1" dirty="0" smtClean="0">
                <a:latin typeface="Times New Roman"/>
              </a:rPr>
              <a:t>с.Второво ул. Советская д.22А</a:t>
            </a:r>
          </a:p>
          <a:p>
            <a:pPr marL="1018032" marR="993648" indent="0" algn="ctr">
              <a:lnSpc>
                <a:spcPts val="1920"/>
              </a:lnSpc>
            </a:pPr>
            <a:r>
              <a:rPr lang="ru" sz="1900" b="1" dirty="0" smtClean="0">
                <a:latin typeface="Times New Roman"/>
              </a:rPr>
              <a:t>Тел</a:t>
            </a:r>
            <a:r>
              <a:rPr lang="ru" sz="1900" b="1" dirty="0">
                <a:latin typeface="Times New Roman"/>
              </a:rPr>
              <a:t>.: </a:t>
            </a:r>
            <a:r>
              <a:rPr lang="ru" sz="1900" b="1" dirty="0" smtClean="0">
                <a:latin typeface="Times New Roman"/>
              </a:rPr>
              <a:t>8(49248) 5-52-86, </a:t>
            </a:r>
            <a:r>
              <a:rPr lang="ru" sz="1900" b="1" dirty="0">
                <a:latin typeface="Times New Roman"/>
              </a:rPr>
              <a:t>факс </a:t>
            </a:r>
            <a:r>
              <a:rPr lang="ru" sz="1900" b="1" dirty="0" smtClean="0">
                <a:latin typeface="Times New Roman"/>
              </a:rPr>
              <a:t>8(49248) 5-52-35</a:t>
            </a:r>
          </a:p>
          <a:p>
            <a:pPr marL="1018032" marR="993648" indent="0" algn="ctr">
              <a:lnSpc>
                <a:spcPts val="1920"/>
              </a:lnSpc>
            </a:pPr>
            <a:endParaRPr lang="ru" sz="1900" b="1" dirty="0">
              <a:latin typeface="Times New Roman"/>
            </a:endParaRPr>
          </a:p>
          <a:p>
            <a:pPr marL="210312" indent="0" algn="ctr"/>
            <a:r>
              <a:rPr lang="en-US" sz="1900" b="1" dirty="0" smtClean="0">
                <a:latin typeface="Times New Roman"/>
              </a:rPr>
              <a:t>www</a:t>
            </a:r>
            <a:r>
              <a:rPr lang="en-US" sz="1900" b="1" dirty="0">
                <a:latin typeface="Times New Roman"/>
              </a:rPr>
              <a:t>: </a:t>
            </a:r>
            <a:r>
              <a:rPr lang="en-US" sz="1900" b="1" u="sng" dirty="0">
                <a:latin typeface="Times New Roman"/>
                <a:hlinkClick r:id="rId3"/>
              </a:rPr>
              <a:t>http</a:t>
            </a:r>
            <a:r>
              <a:rPr lang="en-US" sz="1900" b="1" u="sng" dirty="0" smtClean="0">
                <a:latin typeface="Times New Roman"/>
                <a:hlinkClick r:id="rId3"/>
              </a:rPr>
              <a:t>://admvtorovo.ru//</a:t>
            </a:r>
          </a:p>
          <a:p>
            <a:pPr marL="210312" indent="0" algn="ctr"/>
            <a:r>
              <a:rPr lang="en-US" sz="1900" b="1" dirty="0" smtClean="0">
                <a:latin typeface="Times New Roman"/>
              </a:rPr>
              <a:t>e-mail: </a:t>
            </a:r>
            <a:r>
              <a:rPr lang="en-US" sz="1900" b="1" i="1" u="sng" dirty="0" smtClean="0">
                <a:solidFill>
                  <a:schemeClr val="accent1"/>
                </a:solidFill>
                <a:latin typeface="Times New Roman"/>
              </a:rPr>
              <a:t>admvtorovo</a:t>
            </a:r>
            <a:r>
              <a:rPr lang="en-US" sz="1900" b="1" i="1" u="sng" dirty="0" smtClean="0">
                <a:solidFill>
                  <a:schemeClr val="accent1"/>
                </a:solidFill>
                <a:latin typeface="Times New Roman"/>
                <a:hlinkClick r:id="rId4"/>
              </a:rPr>
              <a:t>@mail.ru</a:t>
            </a:r>
            <a:endParaRPr lang="ru-RU" sz="1900" b="1" i="1" u="sng" dirty="0" smtClean="0">
              <a:solidFill>
                <a:schemeClr val="accent1"/>
              </a:solidFill>
              <a:latin typeface="Times New Roman"/>
              <a:hlinkClick r:id="rId4"/>
            </a:endParaRPr>
          </a:p>
          <a:p>
            <a:pPr marL="210312" indent="0" algn="ctr"/>
            <a:endParaRPr lang="en-US" sz="1900" b="1" u="sng" dirty="0">
              <a:latin typeface="Times New Roman"/>
              <a:hlinkClick r:id="rId4"/>
            </a:endParaRPr>
          </a:p>
          <a:p>
            <a:pPr marL="6096" indent="0">
              <a:lnSpc>
                <a:spcPts val="1920"/>
              </a:lnSpc>
            </a:pPr>
            <a:r>
              <a:rPr lang="ru" sz="1900" b="1" dirty="0">
                <a:latin typeface="Times New Roman"/>
              </a:rPr>
              <a:t>•    Время приема в </a:t>
            </a:r>
            <a:r>
              <a:rPr lang="ru-RU" sz="1900" b="1" dirty="0" smtClean="0">
                <a:latin typeface="Times New Roman"/>
              </a:rPr>
              <a:t>Администрации муниципального образования </a:t>
            </a:r>
            <a:r>
              <a:rPr lang="ru-RU" sz="1900" b="1" dirty="0" err="1" smtClean="0">
                <a:latin typeface="Times New Roman"/>
              </a:rPr>
              <a:t>Второвское</a:t>
            </a:r>
            <a:r>
              <a:rPr lang="ru-RU" sz="1900" b="1" dirty="0" smtClean="0">
                <a:latin typeface="Times New Roman"/>
              </a:rPr>
              <a:t> сельское </a:t>
            </a:r>
            <a:r>
              <a:rPr lang="ru-RU" sz="1900" b="1" dirty="0" err="1" smtClean="0">
                <a:latin typeface="Times New Roman"/>
              </a:rPr>
              <a:t>поселениеКамешковского</a:t>
            </a:r>
            <a:r>
              <a:rPr lang="ru" sz="1900" b="1" dirty="0" smtClean="0">
                <a:latin typeface="Times New Roman"/>
              </a:rPr>
              <a:t> муниципального района </a:t>
            </a:r>
            <a:r>
              <a:rPr lang="ru" sz="1900" b="1" dirty="0">
                <a:latin typeface="Times New Roman"/>
              </a:rPr>
              <a:t>Владимирской области:</a:t>
            </a:r>
          </a:p>
          <a:p>
            <a:pPr marR="307848" indent="0" algn="ctr"/>
            <a:r>
              <a:rPr lang="ru" sz="1900" b="1" dirty="0" smtClean="0">
                <a:latin typeface="Times New Roman"/>
              </a:rPr>
              <a:t>с </a:t>
            </a:r>
            <a:r>
              <a:rPr lang="ru" sz="1900" b="1" dirty="0">
                <a:latin typeface="Times New Roman"/>
              </a:rPr>
              <a:t>8.00 до </a:t>
            </a:r>
            <a:r>
              <a:rPr lang="ru" sz="1900" b="1" dirty="0" smtClean="0">
                <a:latin typeface="Times New Roman"/>
              </a:rPr>
              <a:t>16.00 </a:t>
            </a:r>
            <a:r>
              <a:rPr lang="ru" sz="1900" b="1" dirty="0">
                <a:latin typeface="Times New Roman"/>
              </a:rPr>
              <a:t>перерыв на обед с 12.00 до 13.00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трелка вправо 8"/>
          <p:cNvSpPr/>
          <p:nvPr/>
        </p:nvSpPr>
        <p:spPr>
          <a:xfrm>
            <a:off x="505094" y="488465"/>
            <a:ext cx="6792686" cy="3784802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53007" y="293042"/>
            <a:ext cx="5037908" cy="39188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/>
            <a:r>
              <a:rPr lang="ru" sz="2800" b="1" dirty="0">
                <a:latin typeface="Times New Roman"/>
              </a:rPr>
              <a:t>Цели бюджета для граждан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9768" y="4485361"/>
            <a:ext cx="6023283" cy="2059129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1920"/>
              </a:lnSpc>
            </a:pPr>
            <a:r>
              <a:rPr lang="ru" dirty="0">
                <a:latin typeface="Times New Roman"/>
              </a:rPr>
              <a:t>Граждане - и как налогоплательщики, и как потребители общественных благ - должны быть уверены в том, что передаваемые ими в распоряжение государства средства используются прозрачно и эффективно, приносят конкретные результаты как для общества в целом, так и для каждой семьи, для каждого человека.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29768" y="6464808"/>
            <a:ext cx="8354568" cy="14630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/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229468" y="1619793"/>
            <a:ext cx="2095718" cy="152214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Раскрытие информации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местном бюджете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2593845" y="1619792"/>
            <a:ext cx="2095718" cy="1522149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власти и гражданина, общественный контроль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4958222" y="1619793"/>
            <a:ext cx="2095718" cy="152214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финансовой грамотности населения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231213" y="109632"/>
            <a:ext cx="5799473" cy="26212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/>
            <a:r>
              <a:rPr lang="ru" sz="2800" b="1" dirty="0">
                <a:latin typeface="Times New Roman"/>
              </a:rPr>
              <a:t>Что такое бюджетный процесс?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371780" y="1913550"/>
            <a:ext cx="3442498" cy="62092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indent="0" algn="ctr">
              <a:lnSpc>
                <a:spcPts val="2136"/>
              </a:lnSpc>
            </a:pPr>
            <a:r>
              <a:rPr lang="ru" sz="1700" spc="-150" dirty="0">
                <a:latin typeface="Times New Roman"/>
              </a:rPr>
              <a:t>V.</a:t>
            </a:r>
            <a:r>
              <a:rPr lang="ru" sz="1700" dirty="0">
                <a:latin typeface="Times New Roman"/>
              </a:rPr>
              <a:t> Рассмотрение и утверждение отчета об исполнении бюджета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371780" y="2843854"/>
            <a:ext cx="3442498" cy="59725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indent="0" algn="ctr"/>
            <a:r>
              <a:rPr lang="ru" sz="1700" spc="-150" dirty="0">
                <a:latin typeface="Times New Roman"/>
              </a:rPr>
              <a:t>IV.</a:t>
            </a:r>
            <a:r>
              <a:rPr lang="ru" sz="1700" dirty="0">
                <a:latin typeface="Times New Roman"/>
              </a:rPr>
              <a:t> Исполнение бюджета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371780" y="3756184"/>
            <a:ext cx="3520875" cy="60916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indent="0" algn="ctr"/>
            <a:r>
              <a:rPr lang="ru" sz="1700" dirty="0">
                <a:latin typeface="Times New Roman"/>
              </a:rPr>
              <a:t>III. Утверждение проекта бюджета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371780" y="4678245"/>
            <a:ext cx="3520875" cy="63999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indent="0" algn="ctr"/>
            <a:r>
              <a:rPr lang="ru" sz="1700" dirty="0">
                <a:latin typeface="Times New Roman"/>
              </a:rPr>
              <a:t>II. Рассмотрение проекта бюджета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371780" y="5636617"/>
            <a:ext cx="3520875" cy="63023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indent="0" algn="ctr"/>
            <a:r>
              <a:rPr lang="ru" sz="1700" dirty="0">
                <a:latin typeface="Times New Roman"/>
              </a:rPr>
              <a:t>I. Разработка проекта бюджета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8528304" y="6498336"/>
            <a:ext cx="60960" cy="9753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185492" y="654350"/>
            <a:ext cx="70339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Бюджетный процесс представляет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собой деятельность по составлению проекта бюджета, его рассмотрению, утверждению, исполнению, составлению отчета об исполнении и его утверждению.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03132" y="1779389"/>
            <a:ext cx="923109" cy="4667261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Стадии бюджетного процесса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1605424" y="2045484"/>
            <a:ext cx="653142" cy="357052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1605424" y="2963953"/>
            <a:ext cx="653142" cy="357052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>
            <a:off x="1589857" y="3882240"/>
            <a:ext cx="653142" cy="357052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1589857" y="4819714"/>
            <a:ext cx="653142" cy="357052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>
            <a:off x="1586702" y="5773209"/>
            <a:ext cx="653142" cy="357052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7481234" y="2596447"/>
            <a:ext cx="553998" cy="294220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vert" wrap="square" rtlCol="0" anchor="ctr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Бюджетный период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200182" y="2379889"/>
            <a:ext cx="529376" cy="150235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vert" wrap="square" rtlCol="0" anchor="ctr">
            <a:spAutoFit/>
          </a:bodyPr>
          <a:lstStyle/>
          <a:p>
            <a:pPr algn="ctr">
              <a:lnSpc>
                <a:spcPct val="70000"/>
              </a:lnSpc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Бюджетный год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авая фигурная скобка 31"/>
          <p:cNvSpPr/>
          <p:nvPr/>
        </p:nvSpPr>
        <p:spPr>
          <a:xfrm>
            <a:off x="6309275" y="1779389"/>
            <a:ext cx="1050039" cy="4551742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авая фигурная скобка 32"/>
          <p:cNvSpPr/>
          <p:nvPr/>
        </p:nvSpPr>
        <p:spPr>
          <a:xfrm>
            <a:off x="5804740" y="2780508"/>
            <a:ext cx="336110" cy="729046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6456" y="585851"/>
            <a:ext cx="3740736" cy="146367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indent="0" algn="ctr">
              <a:lnSpc>
                <a:spcPts val="2904"/>
              </a:lnSpc>
            </a:pPr>
            <a:r>
              <a:rPr lang="ru" sz="2700" b="1" dirty="0">
                <a:solidFill>
                  <a:schemeClr val="tx1"/>
                </a:solidFill>
                <a:latin typeface="Times New Roman"/>
              </a:rPr>
              <a:t>Возможности влияния гражданина на состав бюджета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513064" y="6477000"/>
            <a:ext cx="100584" cy="13411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378373" y="3434159"/>
            <a:ext cx="1954923" cy="170541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indent="0" algn="ctr">
              <a:lnSpc>
                <a:spcPts val="2496"/>
              </a:lnSpc>
            </a:pPr>
            <a:r>
              <a:rPr lang="ru" b="1" dirty="0" smtClean="0">
                <a:latin typeface="Times New Roman"/>
              </a:rPr>
              <a:t>Публичные слушания</a:t>
            </a:r>
          </a:p>
          <a:p>
            <a:pPr indent="0" algn="ctr">
              <a:lnSpc>
                <a:spcPts val="2496"/>
              </a:lnSpc>
            </a:pPr>
            <a:r>
              <a:rPr lang="ru" b="1" dirty="0" smtClean="0">
                <a:latin typeface="Times New Roman"/>
              </a:rPr>
              <a:t>по проекту бюджета</a:t>
            </a:r>
            <a:endParaRPr lang="ru" b="1" dirty="0">
              <a:latin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27133" y="3444669"/>
            <a:ext cx="1954923" cy="170541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indent="0" algn="ctr"/>
            <a:r>
              <a:rPr lang="ru" b="1" dirty="0" smtClean="0">
                <a:latin typeface="Times New Roman"/>
              </a:rPr>
              <a:t>Публичные</a:t>
            </a:r>
          </a:p>
          <a:p>
            <a:pPr indent="0" algn="ctr">
              <a:lnSpc>
                <a:spcPts val="2496"/>
              </a:lnSpc>
            </a:pPr>
            <a:r>
              <a:rPr lang="ru" b="1" dirty="0" smtClean="0">
                <a:latin typeface="Times New Roman"/>
              </a:rPr>
              <a:t>слушания по отчету об исполнении бюджета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386554" y="3444669"/>
            <a:ext cx="1954923" cy="170541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indent="0" algn="ctr">
              <a:lnSpc>
                <a:spcPts val="2472"/>
              </a:lnSpc>
            </a:pPr>
            <a:r>
              <a:rPr lang="ru" b="1" dirty="0" smtClean="0">
                <a:latin typeface="Times New Roman"/>
              </a:rPr>
              <a:t>Публичные обсуждения целевых программ</a:t>
            </a:r>
            <a:endParaRPr lang="ru" b="1" dirty="0">
              <a:latin typeface="Times New Roman"/>
            </a:endParaRPr>
          </a:p>
        </p:txBody>
      </p:sp>
      <p:sp>
        <p:nvSpPr>
          <p:cNvPr id="8" name="Стрелка вправо 7"/>
          <p:cNvSpPr/>
          <p:nvPr/>
        </p:nvSpPr>
        <p:spPr>
          <a:xfrm rot="7287236">
            <a:off x="1412257" y="2552763"/>
            <a:ext cx="1150883" cy="287562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rot="5400000">
            <a:off x="3409221" y="2579038"/>
            <a:ext cx="1150883" cy="287562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3517499">
            <a:off x="5269552" y="2547509"/>
            <a:ext cx="1150883" cy="287562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2966" y="286297"/>
            <a:ext cx="7993117" cy="146367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indent="0" algn="ctr">
              <a:lnSpc>
                <a:spcPts val="2904"/>
              </a:lnSpc>
            </a:pPr>
            <a:r>
              <a:rPr lang="ru-RU" sz="2700" b="1" dirty="0" smtClean="0">
                <a:solidFill>
                  <a:schemeClr val="tx1"/>
                </a:solidFill>
                <a:latin typeface="Times New Roman"/>
              </a:rPr>
              <a:t>Основы формирования проекта бюджета муниципального образования </a:t>
            </a:r>
          </a:p>
          <a:p>
            <a:pPr indent="0" algn="ctr">
              <a:lnSpc>
                <a:spcPts val="2904"/>
              </a:lnSpc>
            </a:pPr>
            <a:r>
              <a:rPr lang="ru-RU" sz="2700" b="1" dirty="0" err="1" smtClean="0">
                <a:solidFill>
                  <a:schemeClr val="tx1"/>
                </a:solidFill>
                <a:latin typeface="Times New Roman"/>
              </a:rPr>
              <a:t>Второвское</a:t>
            </a:r>
            <a:r>
              <a:rPr lang="ru-RU" sz="2700" b="1" dirty="0" smtClean="0">
                <a:solidFill>
                  <a:schemeClr val="tx1"/>
                </a:solidFill>
                <a:latin typeface="Times New Roman"/>
              </a:rPr>
              <a:t> </a:t>
            </a:r>
            <a:r>
              <a:rPr lang="ru-RU" sz="2700" b="1" dirty="0" err="1" smtClean="0">
                <a:solidFill>
                  <a:schemeClr val="tx1"/>
                </a:solidFill>
                <a:latin typeface="Times New Roman"/>
              </a:rPr>
              <a:t>Камешковского</a:t>
            </a:r>
            <a:r>
              <a:rPr lang="ru-RU" sz="2700" b="1" dirty="0" smtClean="0">
                <a:solidFill>
                  <a:schemeClr val="tx1"/>
                </a:solidFill>
                <a:latin typeface="Times New Roman"/>
              </a:rPr>
              <a:t> района</a:t>
            </a:r>
            <a:endParaRPr lang="ru-RU" sz="2700" b="1" dirty="0">
              <a:solidFill>
                <a:schemeClr val="tx1"/>
              </a:solidFill>
              <a:latin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92340" y="6477000"/>
            <a:ext cx="100584" cy="13411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189183" y="2740477"/>
            <a:ext cx="1655379" cy="392833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indent="0" algn="ctr">
              <a:lnSpc>
                <a:spcPts val="2496"/>
              </a:lnSpc>
            </a:pPr>
            <a:endParaRPr lang="ru-RU" sz="1600" b="1" dirty="0" smtClean="0">
              <a:latin typeface="Times New Roman"/>
            </a:endParaRPr>
          </a:p>
        </p:txBody>
      </p:sp>
      <p:sp>
        <p:nvSpPr>
          <p:cNvPr id="9" name="Стрелка вправо 8"/>
          <p:cNvSpPr/>
          <p:nvPr/>
        </p:nvSpPr>
        <p:spPr>
          <a:xfrm rot="5400000">
            <a:off x="2324089" y="2071846"/>
            <a:ext cx="737723" cy="289684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992793" y="2740477"/>
            <a:ext cx="1655379" cy="392833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indent="0" algn="ctr">
              <a:lnSpc>
                <a:spcPts val="2496"/>
              </a:lnSpc>
            </a:pPr>
            <a:r>
              <a:rPr lang="ru-RU" sz="1600" b="1" dirty="0" smtClean="0">
                <a:latin typeface="Times New Roman"/>
              </a:rPr>
              <a:t>Концепция</a:t>
            </a:r>
          </a:p>
          <a:p>
            <a:pPr indent="0" algn="ctr">
              <a:lnSpc>
                <a:spcPts val="2496"/>
              </a:lnSpc>
            </a:pPr>
            <a:r>
              <a:rPr lang="ru-RU" sz="1600" b="1" dirty="0" smtClean="0">
                <a:latin typeface="Times New Roman"/>
              </a:rPr>
              <a:t>повышения эффективности бюджетных</a:t>
            </a:r>
          </a:p>
          <a:p>
            <a:pPr indent="0" algn="ctr">
              <a:lnSpc>
                <a:spcPts val="2496"/>
              </a:lnSpc>
            </a:pPr>
            <a:r>
              <a:rPr lang="ru-RU" sz="1600" b="1" dirty="0" smtClean="0">
                <a:latin typeface="Times New Roman"/>
              </a:rPr>
              <a:t>расходов</a:t>
            </a:r>
          </a:p>
          <a:p>
            <a:pPr indent="0" algn="ctr">
              <a:lnSpc>
                <a:spcPts val="2496"/>
              </a:lnSpc>
            </a:pPr>
            <a:r>
              <a:rPr lang="ru-RU" sz="1600" b="1" dirty="0" smtClean="0">
                <a:latin typeface="Times New Roman"/>
              </a:rPr>
              <a:t>в 2024-2026 годах</a:t>
            </a:r>
          </a:p>
          <a:p>
            <a:pPr indent="0" algn="ctr">
              <a:lnSpc>
                <a:spcPts val="2496"/>
              </a:lnSpc>
            </a:pPr>
            <a:endParaRPr lang="ru-RU" sz="1600" b="1" dirty="0" smtClean="0">
              <a:latin typeface="Times New Roman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683873" y="2740476"/>
            <a:ext cx="1655379" cy="392833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indent="0" algn="ctr">
              <a:lnSpc>
                <a:spcPts val="2496"/>
              </a:lnSpc>
            </a:pPr>
            <a:r>
              <a:rPr lang="ru-RU" sz="1600" b="1" dirty="0" smtClean="0">
                <a:latin typeface="Times New Roman"/>
              </a:rPr>
              <a:t>Прогноз</a:t>
            </a:r>
          </a:p>
          <a:p>
            <a:pPr indent="0" algn="ctr">
              <a:lnSpc>
                <a:spcPts val="2496"/>
              </a:lnSpc>
            </a:pPr>
            <a:r>
              <a:rPr lang="ru-RU" sz="1600" b="1" dirty="0" smtClean="0">
                <a:latin typeface="Times New Roman"/>
              </a:rPr>
              <a:t>социально- экономического</a:t>
            </a:r>
          </a:p>
          <a:p>
            <a:pPr indent="0" algn="ctr">
              <a:lnSpc>
                <a:spcPts val="2496"/>
              </a:lnSpc>
            </a:pPr>
            <a:r>
              <a:rPr lang="ru-RU" sz="1600" b="1" dirty="0" smtClean="0">
                <a:latin typeface="Times New Roman"/>
              </a:rPr>
              <a:t>развития муниципального образования </a:t>
            </a:r>
            <a:r>
              <a:rPr lang="ru-RU" sz="1600" b="1" dirty="0" err="1" smtClean="0">
                <a:latin typeface="Times New Roman"/>
              </a:rPr>
              <a:t>Второвское</a:t>
            </a:r>
            <a:r>
              <a:rPr lang="ru-RU" sz="1600" b="1" dirty="0" smtClean="0">
                <a:latin typeface="Times New Roman"/>
              </a:rPr>
              <a:t> </a:t>
            </a:r>
            <a:r>
              <a:rPr lang="ru-RU" sz="1600" b="1" dirty="0" err="1" smtClean="0">
                <a:latin typeface="Times New Roman"/>
              </a:rPr>
              <a:t>Камешковского</a:t>
            </a:r>
            <a:r>
              <a:rPr lang="ru-RU" sz="1600" b="1" dirty="0" smtClean="0">
                <a:latin typeface="Times New Roman"/>
              </a:rPr>
              <a:t> района</a:t>
            </a:r>
          </a:p>
          <a:p>
            <a:pPr indent="0" algn="ctr">
              <a:lnSpc>
                <a:spcPts val="2496"/>
              </a:lnSpc>
            </a:pPr>
            <a:r>
              <a:rPr lang="ru-RU" sz="1600" b="1" dirty="0" smtClean="0">
                <a:latin typeface="Times New Roman"/>
              </a:rPr>
              <a:t>на период</a:t>
            </a:r>
          </a:p>
          <a:p>
            <a:pPr indent="0" algn="ctr">
              <a:lnSpc>
                <a:spcPts val="2496"/>
              </a:lnSpc>
            </a:pPr>
            <a:r>
              <a:rPr lang="ru-RU" sz="1600" b="1" dirty="0" smtClean="0">
                <a:latin typeface="Times New Roman"/>
              </a:rPr>
              <a:t>до 2027 года</a:t>
            </a:r>
          </a:p>
          <a:p>
            <a:pPr indent="0" algn="ctr">
              <a:lnSpc>
                <a:spcPts val="2496"/>
              </a:lnSpc>
            </a:pPr>
            <a:endParaRPr lang="ru-RU" sz="1600" b="1" dirty="0" smtClean="0">
              <a:latin typeface="Times New Roman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418079" y="2687926"/>
            <a:ext cx="1655379" cy="392833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indent="0" algn="ctr"/>
            <a:r>
              <a:rPr lang="ru-RU" sz="1600" b="1" dirty="0" smtClean="0">
                <a:latin typeface="Times New Roman"/>
              </a:rPr>
              <a:t>Основные направления</a:t>
            </a:r>
          </a:p>
          <a:p>
            <a:pPr indent="0" algn="ctr"/>
            <a:r>
              <a:rPr lang="ru-RU" sz="1600" b="1" dirty="0" smtClean="0">
                <a:latin typeface="Times New Roman"/>
              </a:rPr>
              <a:t>бюджетной</a:t>
            </a:r>
          </a:p>
          <a:p>
            <a:pPr indent="0" algn="ctr"/>
            <a:r>
              <a:rPr lang="ru-RU" sz="1600" b="1" dirty="0" smtClean="0">
                <a:latin typeface="Times New Roman"/>
              </a:rPr>
              <a:t>налоговой и</a:t>
            </a:r>
          </a:p>
          <a:p>
            <a:pPr indent="0" algn="ctr"/>
            <a:r>
              <a:rPr lang="ru-RU" sz="1600" b="1" dirty="0" smtClean="0">
                <a:latin typeface="Times New Roman"/>
              </a:rPr>
              <a:t>долговой</a:t>
            </a:r>
          </a:p>
          <a:p>
            <a:pPr indent="0" algn="ctr"/>
            <a:r>
              <a:rPr lang="ru-RU" sz="1600" b="1" dirty="0" smtClean="0">
                <a:latin typeface="Times New Roman"/>
              </a:rPr>
              <a:t>политики Владимирской</a:t>
            </a:r>
          </a:p>
          <a:p>
            <a:pPr indent="0" algn="ctr"/>
            <a:r>
              <a:rPr lang="ru-RU" sz="1600" b="1" dirty="0" smtClean="0">
                <a:latin typeface="Times New Roman"/>
              </a:rPr>
              <a:t>области на 2024 год и на </a:t>
            </a:r>
            <a:endParaRPr lang="en-US" sz="1600" b="1" dirty="0" smtClean="0">
              <a:latin typeface="Times New Roman"/>
            </a:endParaRPr>
          </a:p>
          <a:p>
            <a:pPr indent="0" algn="ctr"/>
            <a:r>
              <a:rPr lang="ru-RU" sz="1600" b="1" dirty="0" smtClean="0">
                <a:latin typeface="Times New Roman"/>
              </a:rPr>
              <a:t>плановый</a:t>
            </a:r>
            <a:r>
              <a:rPr lang="en-US" sz="1600" b="1" dirty="0" smtClean="0">
                <a:latin typeface="Times New Roman"/>
              </a:rPr>
              <a:t> </a:t>
            </a:r>
          </a:p>
          <a:p>
            <a:pPr indent="0" algn="ctr"/>
            <a:r>
              <a:rPr lang="ru-RU" sz="1600" b="1" dirty="0" smtClean="0">
                <a:latin typeface="Times New Roman"/>
              </a:rPr>
              <a:t>период</a:t>
            </a:r>
          </a:p>
          <a:p>
            <a:pPr indent="0" algn="ctr"/>
            <a:r>
              <a:rPr lang="ru-RU" sz="1600" b="1" dirty="0" smtClean="0">
                <a:latin typeface="Times New Roman"/>
              </a:rPr>
              <a:t>2025 и 2026</a:t>
            </a:r>
          </a:p>
          <a:p>
            <a:pPr indent="0" algn="ctr"/>
            <a:r>
              <a:rPr lang="ru-RU" sz="1600" b="1" dirty="0" smtClean="0">
                <a:latin typeface="Times New Roman"/>
              </a:rPr>
              <a:t>годов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141769" y="2687926"/>
            <a:ext cx="1655379" cy="392833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ctr">
            <a:noAutofit/>
          </a:bodyPr>
          <a:lstStyle/>
          <a:p>
            <a:pPr indent="0" algn="ctr">
              <a:lnSpc>
                <a:spcPts val="2496"/>
              </a:lnSpc>
            </a:pPr>
            <a:r>
              <a:rPr lang="ru-RU" sz="1600" b="1" dirty="0" smtClean="0">
                <a:latin typeface="Times New Roman"/>
              </a:rPr>
              <a:t>Основные</a:t>
            </a:r>
          </a:p>
          <a:p>
            <a:pPr indent="0" algn="ctr">
              <a:lnSpc>
                <a:spcPts val="2496"/>
              </a:lnSpc>
            </a:pPr>
            <a:r>
              <a:rPr lang="ru-RU" sz="1600" b="1" dirty="0" smtClean="0">
                <a:latin typeface="Times New Roman"/>
              </a:rPr>
              <a:t>направления</a:t>
            </a:r>
          </a:p>
          <a:p>
            <a:pPr indent="0" algn="ctr">
              <a:lnSpc>
                <a:spcPts val="2496"/>
              </a:lnSpc>
            </a:pPr>
            <a:r>
              <a:rPr lang="ru-RU" sz="1600" b="1" dirty="0" smtClean="0">
                <a:latin typeface="Times New Roman"/>
              </a:rPr>
              <a:t>бюджетной и налоговой</a:t>
            </a:r>
          </a:p>
          <a:p>
            <a:pPr indent="0" algn="ctr">
              <a:lnSpc>
                <a:spcPts val="2496"/>
              </a:lnSpc>
            </a:pPr>
            <a:r>
              <a:rPr lang="ru-RU" sz="1600" b="1" dirty="0" smtClean="0">
                <a:latin typeface="Times New Roman"/>
              </a:rPr>
              <a:t>политики муниципального образования </a:t>
            </a:r>
            <a:r>
              <a:rPr lang="ru-RU" sz="1600" b="1" dirty="0" err="1" smtClean="0">
                <a:latin typeface="Times New Roman"/>
              </a:rPr>
              <a:t>Второвское</a:t>
            </a:r>
            <a:r>
              <a:rPr lang="ru-RU" sz="1600" b="1" dirty="0" smtClean="0">
                <a:latin typeface="Times New Roman"/>
              </a:rPr>
              <a:t> </a:t>
            </a:r>
            <a:r>
              <a:rPr lang="ru-RU" sz="1600" b="1" dirty="0" err="1" smtClean="0">
                <a:latin typeface="Times New Roman"/>
              </a:rPr>
              <a:t>Камешковского</a:t>
            </a:r>
            <a:r>
              <a:rPr lang="ru-RU" sz="1600" b="1" dirty="0" smtClean="0">
                <a:latin typeface="Times New Roman"/>
              </a:rPr>
              <a:t> района</a:t>
            </a:r>
          </a:p>
          <a:p>
            <a:pPr indent="0" algn="ctr">
              <a:lnSpc>
                <a:spcPts val="2496"/>
              </a:lnSpc>
            </a:pPr>
            <a:r>
              <a:rPr lang="ru-RU" sz="1600" b="1" dirty="0" smtClean="0">
                <a:latin typeface="Times New Roman"/>
              </a:rPr>
              <a:t>на 2024 год и на плановый</a:t>
            </a:r>
          </a:p>
          <a:p>
            <a:pPr indent="0" algn="ctr">
              <a:lnSpc>
                <a:spcPts val="2496"/>
              </a:lnSpc>
            </a:pPr>
            <a:r>
              <a:rPr lang="ru-RU" sz="1600" b="1" dirty="0" smtClean="0">
                <a:latin typeface="Times New Roman"/>
              </a:rPr>
              <a:t>период</a:t>
            </a:r>
          </a:p>
          <a:p>
            <a:pPr indent="0" algn="ctr">
              <a:lnSpc>
                <a:spcPts val="2496"/>
              </a:lnSpc>
            </a:pPr>
            <a:r>
              <a:rPr lang="ru-RU" sz="1600" b="1" dirty="0" smtClean="0">
                <a:latin typeface="Times New Roman"/>
              </a:rPr>
              <a:t>2025 и 2026</a:t>
            </a:r>
          </a:p>
          <a:p>
            <a:pPr indent="0" algn="ctr">
              <a:lnSpc>
                <a:spcPts val="2496"/>
              </a:lnSpc>
            </a:pPr>
            <a:r>
              <a:rPr lang="ru-RU" sz="1600" b="1" dirty="0" smtClean="0">
                <a:latin typeface="Times New Roman"/>
              </a:rPr>
              <a:t>годов</a:t>
            </a:r>
          </a:p>
        </p:txBody>
      </p:sp>
      <p:sp>
        <p:nvSpPr>
          <p:cNvPr id="15" name="Стрелка вправо 14"/>
          <p:cNvSpPr/>
          <p:nvPr/>
        </p:nvSpPr>
        <p:spPr>
          <a:xfrm rot="5400000">
            <a:off x="631925" y="2098123"/>
            <a:ext cx="737723" cy="289684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 rot="5400000">
            <a:off x="5834545" y="2050827"/>
            <a:ext cx="737723" cy="289684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 rot="5400000">
            <a:off x="4142381" y="2077104"/>
            <a:ext cx="737723" cy="289684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 rot="5400000">
            <a:off x="7595028" y="2061339"/>
            <a:ext cx="737723" cy="289684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_1055-2316.jp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55069" y="319176"/>
            <a:ext cx="8751504" cy="631453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270746" y="-243281"/>
            <a:ext cx="8973922" cy="691209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R="3048" indent="0" algn="ctr"/>
            <a:r>
              <a:rPr lang="ru" b="1" dirty="0">
                <a:latin typeface="Times New Roman"/>
              </a:rPr>
              <a:t>Основные направления налоговой политики </a:t>
            </a:r>
            <a:r>
              <a:rPr lang="ru" b="1" dirty="0" smtClean="0">
                <a:latin typeface="Times New Roman"/>
              </a:rPr>
              <a:t>муниципального образования Второвское сельское поселение Камешковского муниципального района Владимирской области  на 2024-2026 годы</a:t>
            </a:r>
            <a:endParaRPr lang="ru" b="1" dirty="0">
              <a:latin typeface="Times New Roman"/>
            </a:endParaRPr>
          </a:p>
          <a:p>
            <a:pPr marR="6096" indent="0" algn="ctr"/>
            <a:endParaRPr lang="ru" b="1" dirty="0" smtClean="0">
              <a:latin typeface="Times New Roman"/>
            </a:endParaRPr>
          </a:p>
          <a:p>
            <a:pPr marR="6096" indent="0" algn="ctr"/>
            <a:endParaRPr lang="ru" sz="1200" b="1" dirty="0">
              <a:latin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510016" y="6477000"/>
            <a:ext cx="100584" cy="13411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/>
          </a:p>
        </p:txBody>
      </p:sp>
      <p:sp>
        <p:nvSpPr>
          <p:cNvPr id="65538" name="AutoShape 2" descr="https://image.freepik.com/free-vector/_1055-231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5540" name="AutoShape 4" descr="https://image.freepik.com/free-vector/_1055-231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5542" name="AutoShape 6" descr="https://image.freepik.com/free-vector/_1055-231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0" y="931653"/>
            <a:ext cx="9071714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6399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0" y="0"/>
            <a:ext cx="63991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11" name="Рисунок 10" descr="_1055-2316.jp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41871" y="855768"/>
            <a:ext cx="8669215" cy="564854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439946" y="1100734"/>
            <a:ext cx="8551617" cy="6324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налоговой политики муниципального образования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сельское поселение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Камешковского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муниципального района Владимирской области 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 и на плановый период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годов разработаны в соответствии со </a:t>
            </a:r>
            <a:r>
              <a:rPr lang="ru-RU" sz="11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статьей 172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Бюджетного кодекса Российской Федерации,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Указом Президента Российской Федерации от 07 мая 2018 года № 204 «О национальных целях и стратегических задачах развития Российской Федерации на период до 2024 года» Положением о бюджетном процессе в муниципальном образовании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Камешковского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района.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Основополагающими целями при разработке основных направлений налоговой политики являются повышение налогового потенциала, улучшение администрирование платежей и увеличение собираемости налогов в муниципальном образовании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сельское поселение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Камешковского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района Владимирской области .       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налоговой политики муниципального образования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сельское поселение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Камешковского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района Владимирской области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среднесрочную перспективу до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будет осуществляться на основе показателей прогноза социально-экономического развития муниципального образования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на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2024-2026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годы..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Приоритетами налоговой политики муниципального образования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Второвское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сельское поселение </a:t>
            </a:r>
            <a:r>
              <a:rPr lang="ru-RU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Камешковского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муниципального района Владимирской области 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среднесрочной перспективе являются дальнейшее повышение эффективности налоговой системы без роста существующей налоговой нагрузки на экономику по основным видам налогов, а также совершенствование и оптимизация системы налогового администрирования, стимулирование развития малого и среднего предпринимательства через специальные налоговые режимы, сохранение эффективных налоговых льгот. 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задачами в среднесрочной перспективе являются:</a:t>
            </a:r>
          </a:p>
          <a:p>
            <a:pPr lvl="0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реалистичности прогнозирования и минимизация рисков несбалансированности при бюджетном планировании;</a:t>
            </a:r>
          </a:p>
          <a:p>
            <a:pPr lvl="0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укрепление доходной базы бюджета поселения за счет наращивания стабильных доходных источников и мобилизации в бюджет имеющихся резервов;</a:t>
            </a:r>
          </a:p>
          <a:p>
            <a:pPr lvl="0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прозрачной системы регулирования неналоговых платежей;</a:t>
            </a:r>
          </a:p>
          <a:p>
            <a:pPr lvl="0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стимулирование инвестиционной деятельности;</a:t>
            </a:r>
          </a:p>
          <a:p>
            <a:pPr lvl="0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субъектов малого и среднего предпринимательства.</a:t>
            </a:r>
          </a:p>
          <a:p>
            <a:pPr marL="0" marR="0" lvl="0" indent="4476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76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76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476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76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476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76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476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76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476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76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476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76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_1055-2316.jp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03310" y="242722"/>
            <a:ext cx="8751504" cy="64103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268014" y="1135118"/>
            <a:ext cx="8639503" cy="488731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R="6096" indent="0" algn="just">
              <a:lnSpc>
                <a:spcPts val="1440"/>
              </a:lnSpc>
            </a:pPr>
            <a:endParaRPr lang="ru" sz="1200" dirty="0">
              <a:latin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750808" y="6477000"/>
            <a:ext cx="100584" cy="13411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471208" y="1212515"/>
            <a:ext cx="8177841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422694" y="1139419"/>
            <a:ext cx="8445261" cy="36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направлениями, по которым предполагается реализовать налоговую политику, являются:</a:t>
            </a:r>
          </a:p>
          <a:p>
            <a:pPr lvl="0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уровня ответственности главных администраторов доходов за выполнение плановых показателей поступления доходов в бюджет поселения;</a:t>
            </a:r>
          </a:p>
          <a:p>
            <a:pPr lvl="0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содействия среднему и малому бизнесу для развития предпринимательской деятельности;</a:t>
            </a:r>
          </a:p>
          <a:p>
            <a:pPr lvl="0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и пресечение схем минимизации налогов, совершенствование методов контроля легализации «теневой» заработной платы;</a:t>
            </a:r>
          </a:p>
          <a:p>
            <a:pPr lvl="0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 работы администраторов по неплатежам в местный бюджет;</a:t>
            </a:r>
          </a:p>
          <a:p>
            <a:pPr lvl="0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бюджетной, экономической и   социальной        эффективности; </a:t>
            </a:r>
          </a:p>
          <a:p>
            <a:pPr lvl="0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установленных на местном уровне налоговых льгот и отмены неэффективных налоговых льгот;</a:t>
            </a:r>
          </a:p>
          <a:p>
            <a:pPr lvl="0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  управления   муниципальной собственностью путем: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повышения эффективности управления муниципальным имуществом и земельными участками;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обеспечения сохранности муниципального имущества;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расширение налоговой базы по имущественным налогам путем выявления и включения в налогооблагаемую базу недвижимого имущества и земельных участков, которые до настоящего времени не зарегистрированы.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доходного потенциала напрямую зависит от конструктивного взаимодействия и скоординированных действий органов государственной власти и органов местного самоуправления с администраторами доходов, осуществление которого будет продолжено в рамках деятельности межведомственных рабочих групп по контролю за своевременностью и полнотой перечисления денежных средств в бюджет поселения, а так же в рамках работы по легализации объектов налогообложения.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формировании основных направлений налоговой политики муниципального образования учтены изменения в налоговое и бюджетное законодательство, вносимые и планируемые к принятию на федеральном и региональном уровнях.</a:t>
            </a:r>
          </a:p>
          <a:p>
            <a:r>
              <a:rPr lang="ru-RU" sz="1050" dirty="0"/>
              <a:t> 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2314</TotalTime>
  <Words>2449</Words>
  <Application>Microsoft Office PowerPoint</Application>
  <PresentationFormat>Экран (4:3)</PresentationFormat>
  <Paragraphs>668</Paragraphs>
  <Slides>37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Динамика поступления доходов в бюджет муниципального образования Второвское в 2022-2026 годах  (млн. рублей)</vt:lpstr>
      <vt:lpstr>Структура доходов бюджета муниципального образования Второвское в 2022-2026 годах (млн. рублей)</vt:lpstr>
      <vt:lpstr>Структура налоговых и неналоговых доходов бюджета муниципального образования  Второвское в 2022 - 2026 годах</vt:lpstr>
      <vt:lpstr>Структура налоговых доходов бюджета муниципального образования Второвское Камешковского района  в 2024-2026 годах</vt:lpstr>
      <vt:lpstr>Структура неналоговых доходов бюджета муниципального образования Второвское в 2024-2026 годах</vt:lpstr>
      <vt:lpstr>Презентация PowerPoint</vt:lpstr>
      <vt:lpstr>Структура и динамика  межбюджетных трансфертов в 2022-2026 годах</vt:lpstr>
      <vt:lpstr>Презентация PowerPoint</vt:lpstr>
      <vt:lpstr>Презентация PowerPoint</vt:lpstr>
      <vt:lpstr>Динамика расходов бюджета муниципального образования Второвское  в 2022-2026 годах, млн. рублей</vt:lpstr>
      <vt:lpstr>Структура расходов бюджета муниципального образования Второвское на 2024 год, млн. рублей</vt:lpstr>
      <vt:lpstr>Структура расходов бюджета муниципального образования Второвское на социальную сферу   на 2024 год, млн. рублей</vt:lpstr>
      <vt:lpstr>Динамика расходов бюджета муниципального образования Второвское на общегосударственные вопросы в 2022-2026 годах, млн. рублей</vt:lpstr>
      <vt:lpstr>Презентация PowerPoint</vt:lpstr>
      <vt:lpstr>Динамика расходов бюджета муниципального образования Второвское на национальную безопасность и правоохранительную деятельность  в 2022-2026 годах, млн. рублей</vt:lpstr>
      <vt:lpstr>Презентация PowerPoint</vt:lpstr>
      <vt:lpstr>Презентация PowerPoint</vt:lpstr>
      <vt:lpstr>Динамика расходов бюджета муниципального образования Второвское на жилищно-коммунальное хозяйство  в 2022-2026 годах, млн. рублей</vt:lpstr>
      <vt:lpstr>Презентация PowerPoint</vt:lpstr>
      <vt:lpstr>Презентация PowerPoint</vt:lpstr>
      <vt:lpstr>Динамика расходов бюджета муниципального образования Второвское на культуру, кинематографию в 2022-2026годах, млн. рублей</vt:lpstr>
      <vt:lpstr>Динамика расходов бюджета муниципального образования Второвское на социальную политику в 2022 - 2026 годах, млн. рублей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Финасовое управление</dc:creator>
  <cp:lastModifiedBy>Admin</cp:lastModifiedBy>
  <cp:revision>288</cp:revision>
  <cp:lastPrinted>2020-04-15T08:34:56Z</cp:lastPrinted>
  <dcterms:modified xsi:type="dcterms:W3CDTF">2025-02-21T06:53:11Z</dcterms:modified>
</cp:coreProperties>
</file>